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506" r:id="rId2"/>
    <p:sldId id="507" r:id="rId3"/>
    <p:sldId id="508" r:id="rId4"/>
    <p:sldId id="509" r:id="rId5"/>
    <p:sldId id="510" r:id="rId6"/>
    <p:sldId id="511" r:id="rId7"/>
    <p:sldId id="512" r:id="rId8"/>
    <p:sldId id="513" r:id="rId9"/>
    <p:sldId id="514" r:id="rId10"/>
    <p:sldId id="515" r:id="rId11"/>
    <p:sldId id="516" r:id="rId12"/>
    <p:sldId id="517" r:id="rId13"/>
    <p:sldId id="518" r:id="rId14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</p:showPr>
  <p:clrMru>
    <a:srgbClr val="FF6600"/>
    <a:srgbClr val="006600"/>
    <a:srgbClr val="000099"/>
    <a:srgbClr val="512373"/>
    <a:srgbClr val="FFFFFF"/>
    <a:srgbClr val="1A1A68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3785" autoAdjust="0"/>
  </p:normalViewPr>
  <p:slideViewPr>
    <p:cSldViewPr>
      <p:cViewPr varScale="1">
        <p:scale>
          <a:sx n="87" d="100"/>
          <a:sy n="87" d="100"/>
        </p:scale>
        <p:origin x="-414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2760" y="-11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4F5C7A2D-46BE-401C-92FF-B9240F246E9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D43FC0-C902-467F-95F0-74DE6498F262}" type="slidenum">
              <a:rPr lang="en-US"/>
              <a:pPr/>
              <a:t>2</a:t>
            </a:fld>
            <a:endParaRPr lang="en-US"/>
          </a:p>
        </p:txBody>
      </p:sp>
      <p:sp>
        <p:nvSpPr>
          <p:cNvPr id="1105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</a:t>
            </a:r>
            <a:r>
              <a:rPr lang="en-US" baseline="0" dirty="0" smtClean="0"/>
              <a:t> taken from Physics with Robotics by William Church, Tony Ford, and Natasha </a:t>
            </a:r>
            <a:r>
              <a:rPr lang="en-US" baseline="0" dirty="0" err="1" smtClean="0"/>
              <a:t>Perova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Section 4.6 Swinging with Gravity</a:t>
            </a:r>
          </a:p>
          <a:p>
            <a:r>
              <a:rPr lang="en-US" baseline="0" dirty="0" smtClean="0"/>
              <a:t>http://www.physicswithrobotics.com/Home </a:t>
            </a:r>
          </a:p>
          <a:p>
            <a:endParaRPr lang="en-US" baseline="0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The Acceleration sensor block measures the three axes of acceleration,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 and </a:t>
            </a:r>
            <a:r>
              <a:rPr lang="en-US" i="1" dirty="0" smtClean="0"/>
              <a:t>z</a:t>
            </a:r>
            <a:r>
              <a:rPr lang="en-US" dirty="0" smtClean="0"/>
              <a:t>. It returns the readings as signed values ranging from -400 to +400 thus the scale factor is approximately 200 counts per </a:t>
            </a:r>
            <a:r>
              <a:rPr lang="en-US" i="1" dirty="0" smtClean="0"/>
              <a:t>g</a:t>
            </a:r>
            <a:r>
              <a:rPr lang="en-US" dirty="0" smtClean="0"/>
              <a:t>, so the sensor can measure +/- 2</a:t>
            </a:r>
            <a:r>
              <a:rPr lang="en-US" i="1" dirty="0" smtClean="0"/>
              <a:t>g</a:t>
            </a:r>
            <a:r>
              <a:rPr lang="en-US" dirty="0" smtClean="0"/>
              <a:t>. Using data wires, it can send out the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 and </a:t>
            </a:r>
            <a:r>
              <a:rPr lang="en-US" i="1" dirty="0" smtClean="0"/>
              <a:t>z</a:t>
            </a:r>
            <a:r>
              <a:rPr lang="en-US" dirty="0" smtClean="0"/>
              <a:t> values and a logic signal (true/false) based on whether the </a:t>
            </a:r>
            <a:r>
              <a:rPr lang="en-US" i="1" dirty="0" smtClean="0"/>
              <a:t>x</a:t>
            </a:r>
            <a:r>
              <a:rPr lang="en-US" dirty="0" smtClean="0"/>
              <a:t> value is above or below a trigger value.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F5C7A2D-46BE-401C-92FF-B9240F246E9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D43FC0-C902-467F-95F0-74DE6498F262}" type="slidenum">
              <a:rPr lang="en-US"/>
              <a:pPr/>
              <a:t>12</a:t>
            </a:fld>
            <a:endParaRPr lang="en-US"/>
          </a:p>
        </p:txBody>
      </p:sp>
      <p:sp>
        <p:nvSpPr>
          <p:cNvPr id="1105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</a:t>
            </a:r>
            <a:r>
              <a:rPr lang="en-US" baseline="0" dirty="0" smtClean="0"/>
              <a:t> taken from Physics with Robotics by William Church, Tony Ford, and Natasha </a:t>
            </a:r>
            <a:r>
              <a:rPr lang="en-US" baseline="0" dirty="0" err="1" smtClean="0"/>
              <a:t>Perova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Section 4.6 Swinging with Gravity</a:t>
            </a:r>
          </a:p>
          <a:p>
            <a:r>
              <a:rPr lang="en-US" baseline="0" dirty="0" smtClean="0"/>
              <a:t>http://www.physicswithrobotics.com/Home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F5C7A2D-46BE-401C-92FF-B9240F246E9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</a:t>
            </a:r>
            <a:r>
              <a:rPr lang="en-US" baseline="0" dirty="0" smtClean="0"/>
              <a:t> taken from Physics with Robotics by William Church, Tony Ford, and Natasha </a:t>
            </a:r>
            <a:r>
              <a:rPr lang="en-US" baseline="0" dirty="0" err="1" smtClean="0"/>
              <a:t>Perova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Section 4.6 Swinging with Gravity</a:t>
            </a:r>
          </a:p>
          <a:p>
            <a:r>
              <a:rPr lang="en-US" baseline="0" dirty="0" smtClean="0"/>
              <a:t>http://www.physicswithrobotics.com/Home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F5C7A2D-46BE-401C-92FF-B9240F246E9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</a:t>
            </a:r>
            <a:r>
              <a:rPr lang="en-US" baseline="0" dirty="0" smtClean="0"/>
              <a:t> taken from Physics with Robotics by William Church, Tony Ford, and Natasha </a:t>
            </a:r>
            <a:r>
              <a:rPr lang="en-US" baseline="0" dirty="0" err="1" smtClean="0"/>
              <a:t>Perova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Section 4.6 Swinging with Gravity</a:t>
            </a:r>
          </a:p>
          <a:p>
            <a:r>
              <a:rPr lang="en-US" baseline="0" dirty="0" smtClean="0"/>
              <a:t>http://www.physicswithrobotics.com/Home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F5C7A2D-46BE-401C-92FF-B9240F246E9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</a:t>
            </a:r>
            <a:r>
              <a:rPr lang="en-US" baseline="0" dirty="0" smtClean="0"/>
              <a:t> taken from Physics with Robotics by William Church, Tony Ford, and Natasha </a:t>
            </a:r>
            <a:r>
              <a:rPr lang="en-US" baseline="0" dirty="0" err="1" smtClean="0"/>
              <a:t>Perova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Section 4.6 Swinging with Gravity</a:t>
            </a:r>
          </a:p>
          <a:p>
            <a:r>
              <a:rPr lang="en-US" baseline="0" dirty="0" smtClean="0"/>
              <a:t>http://www.physicswithrobotics.com/Home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F5C7A2D-46BE-401C-92FF-B9240F246E9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</a:t>
            </a:r>
            <a:r>
              <a:rPr lang="en-US" baseline="0" dirty="0" smtClean="0"/>
              <a:t> taken from Physics with Robotics by William Church, Tony Ford, and Natasha </a:t>
            </a:r>
            <a:r>
              <a:rPr lang="en-US" baseline="0" dirty="0" err="1" smtClean="0"/>
              <a:t>Perova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Section 4.6 Swinging with Gravity</a:t>
            </a:r>
          </a:p>
          <a:p>
            <a:r>
              <a:rPr lang="en-US" baseline="0" dirty="0" smtClean="0"/>
              <a:t>http://www.physicswithrobotics.com/Home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F5C7A2D-46BE-401C-92FF-B9240F246E9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</a:t>
            </a:r>
            <a:r>
              <a:rPr lang="en-US" baseline="0" dirty="0" smtClean="0"/>
              <a:t> taken from Physics with Robotics by William Church, Tony Ford, and Natasha </a:t>
            </a:r>
            <a:r>
              <a:rPr lang="en-US" baseline="0" dirty="0" err="1" smtClean="0"/>
              <a:t>Perova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Section 4.6 Swinging with Gravity</a:t>
            </a:r>
          </a:p>
          <a:p>
            <a:r>
              <a:rPr lang="en-US" baseline="0" dirty="0" smtClean="0"/>
              <a:t>http://www.physicswithrobotics.com/Home </a:t>
            </a:r>
          </a:p>
          <a:p>
            <a:endParaRPr lang="en-US" baseline="0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The Acceleration sensor block measures the three axes of acceleration,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 and </a:t>
            </a:r>
            <a:r>
              <a:rPr lang="en-US" i="1" dirty="0" smtClean="0"/>
              <a:t>z</a:t>
            </a:r>
            <a:r>
              <a:rPr lang="en-US" dirty="0" smtClean="0"/>
              <a:t>. It returns the readings as signed values ranging from -400 to +400 thus the scale factor is approximately 200 counts per </a:t>
            </a:r>
            <a:r>
              <a:rPr lang="en-US" i="1" dirty="0" smtClean="0"/>
              <a:t>g</a:t>
            </a:r>
            <a:r>
              <a:rPr lang="en-US" dirty="0" smtClean="0"/>
              <a:t>, so the sensor can measure +/- 2</a:t>
            </a:r>
            <a:r>
              <a:rPr lang="en-US" i="1" dirty="0" smtClean="0"/>
              <a:t>g</a:t>
            </a:r>
            <a:r>
              <a:rPr lang="en-US" dirty="0" smtClean="0"/>
              <a:t>. Using data wires, it can send out the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 and </a:t>
            </a:r>
            <a:r>
              <a:rPr lang="en-US" i="1" dirty="0" smtClean="0"/>
              <a:t>z</a:t>
            </a:r>
            <a:r>
              <a:rPr lang="en-US" dirty="0" smtClean="0"/>
              <a:t> values and a logic signal (true/false) based on whether the </a:t>
            </a:r>
            <a:r>
              <a:rPr lang="en-US" i="1" dirty="0" smtClean="0"/>
              <a:t>x</a:t>
            </a:r>
            <a:r>
              <a:rPr lang="en-US" dirty="0" smtClean="0"/>
              <a:t> value is above or below a trigger value.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F5C7A2D-46BE-401C-92FF-B9240F246E9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</a:t>
            </a:r>
            <a:r>
              <a:rPr lang="en-US" baseline="0" dirty="0" smtClean="0"/>
              <a:t> taken from Physics with Robotics by William Church, Tony Ford, and Natasha </a:t>
            </a:r>
            <a:r>
              <a:rPr lang="en-US" baseline="0" dirty="0" err="1" smtClean="0"/>
              <a:t>Perova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Section 4.6 Swinging with Gravity</a:t>
            </a:r>
          </a:p>
          <a:p>
            <a:r>
              <a:rPr lang="en-US" baseline="0" dirty="0" smtClean="0"/>
              <a:t>http://www.physicswithrobotics.com/Home </a:t>
            </a:r>
          </a:p>
          <a:p>
            <a:endParaRPr lang="en-US" baseline="0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The Acceleration sensor block measures the three axes of acceleration,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 and </a:t>
            </a:r>
            <a:r>
              <a:rPr lang="en-US" i="1" dirty="0" smtClean="0"/>
              <a:t>z</a:t>
            </a:r>
            <a:r>
              <a:rPr lang="en-US" dirty="0" smtClean="0"/>
              <a:t>. It returns the readings as signed values ranging from -400 to +400 thus the scale factor is approximately 200 counts per </a:t>
            </a:r>
            <a:r>
              <a:rPr lang="en-US" i="1" dirty="0" smtClean="0"/>
              <a:t>g</a:t>
            </a:r>
            <a:r>
              <a:rPr lang="en-US" dirty="0" smtClean="0"/>
              <a:t>, so the sensor can measure +/- 2</a:t>
            </a:r>
            <a:r>
              <a:rPr lang="en-US" i="1" dirty="0" smtClean="0"/>
              <a:t>g</a:t>
            </a:r>
            <a:r>
              <a:rPr lang="en-US" dirty="0" smtClean="0"/>
              <a:t>. Using data wires, it can send out the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 and </a:t>
            </a:r>
            <a:r>
              <a:rPr lang="en-US" i="1" dirty="0" smtClean="0"/>
              <a:t>z</a:t>
            </a:r>
            <a:r>
              <a:rPr lang="en-US" dirty="0" smtClean="0"/>
              <a:t> values and a logic signal (true/false) based on whether the </a:t>
            </a:r>
            <a:r>
              <a:rPr lang="en-US" i="1" dirty="0" smtClean="0"/>
              <a:t>x</a:t>
            </a:r>
            <a:r>
              <a:rPr lang="en-US" dirty="0" smtClean="0"/>
              <a:t> value is above or below a trigger value.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F5C7A2D-46BE-401C-92FF-B9240F246E9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</a:t>
            </a:r>
            <a:r>
              <a:rPr lang="en-US" baseline="0" dirty="0" smtClean="0"/>
              <a:t> taken from Physics with Robotics by William Church, Tony Ford, and Natasha </a:t>
            </a:r>
            <a:r>
              <a:rPr lang="en-US" baseline="0" dirty="0" err="1" smtClean="0"/>
              <a:t>Perova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Section 4.6 Swinging with Gravity</a:t>
            </a:r>
          </a:p>
          <a:p>
            <a:r>
              <a:rPr lang="en-US" baseline="0" dirty="0" smtClean="0"/>
              <a:t>http://www.physicswithrobotics.com/Home </a:t>
            </a:r>
          </a:p>
          <a:p>
            <a:endParaRPr lang="en-US" baseline="0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The Acceleration sensor block measures the three axes of acceleration,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 and </a:t>
            </a:r>
            <a:r>
              <a:rPr lang="en-US" i="1" dirty="0" smtClean="0"/>
              <a:t>z</a:t>
            </a:r>
            <a:r>
              <a:rPr lang="en-US" dirty="0" smtClean="0"/>
              <a:t>. It returns the readings as signed values ranging from -400 to +400 thus the scale factor is approximately 200 counts per </a:t>
            </a:r>
            <a:r>
              <a:rPr lang="en-US" i="1" dirty="0" smtClean="0"/>
              <a:t>g</a:t>
            </a:r>
            <a:r>
              <a:rPr lang="en-US" dirty="0" smtClean="0"/>
              <a:t>, so the sensor can measure +/- 2</a:t>
            </a:r>
            <a:r>
              <a:rPr lang="en-US" i="1" dirty="0" smtClean="0"/>
              <a:t>g</a:t>
            </a:r>
            <a:r>
              <a:rPr lang="en-US" dirty="0" smtClean="0"/>
              <a:t>. Using data wires, it can send out the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 and </a:t>
            </a:r>
            <a:r>
              <a:rPr lang="en-US" i="1" dirty="0" smtClean="0"/>
              <a:t>z</a:t>
            </a:r>
            <a:r>
              <a:rPr lang="en-US" dirty="0" smtClean="0"/>
              <a:t> values and a logic signal (true/false) based on whether the </a:t>
            </a:r>
            <a:r>
              <a:rPr lang="en-US" i="1" dirty="0" smtClean="0"/>
              <a:t>x</a:t>
            </a:r>
            <a:r>
              <a:rPr lang="en-US" dirty="0" smtClean="0"/>
              <a:t> value is above or below a trigger value.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F5C7A2D-46BE-401C-92FF-B9240F246E9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C3037A-7F44-4C71-8148-5A4537DB2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5FEC38-A6D6-477E-867A-716D16E7F1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185A5A-A675-4C4C-91DB-4937BE0BDE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5CAF483-6933-469E-8D76-0C9D9C44DC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0D098CD-4F8D-431D-AABA-7A6B871786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5608F2-244D-4B91-B45C-F817364E88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39F855-D515-456A-9498-652939BE10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4DD2FB-3F86-491F-957E-9A95CF4BC9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E4CE90-012A-4B95-94F1-4179579344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74D3F5-467D-48E5-8F90-EA356C1493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DD7367-EF09-4E5E-AA4E-D20BF7ABEA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7102475"/>
            <a:ext cx="2346325" cy="282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6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2E766B0A-361B-4D99-8B86-8F940D47FD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Arial" charset="0"/>
          <a:ea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Arial" charset="0"/>
          <a:ea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Arial" charset="0"/>
          <a:ea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4037"/>
            <a:ext cx="9069387" cy="1260475"/>
          </a:xfrm>
        </p:spPr>
        <p:txBody>
          <a:bodyPr/>
          <a:lstStyle/>
          <a:p>
            <a:r>
              <a:rPr lang="en-US" dirty="0" smtClean="0"/>
              <a:t>NXT-G – Data Collection and Analysis</a:t>
            </a:r>
            <a:br>
              <a:rPr lang="en-US" dirty="0" smtClean="0"/>
            </a:br>
            <a:r>
              <a:rPr lang="en-US" dirty="0" smtClean="0"/>
              <a:t>Pendulum Motion</a:t>
            </a:r>
            <a:endParaRPr lang="en-US" dirty="0"/>
          </a:p>
        </p:txBody>
      </p:sp>
    </p:spTree>
  </p:cSld>
  <p:clrMapOvr>
    <a:masterClrMapping/>
  </p:clrMapOvr>
  <p:transition advTm="416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80962"/>
            <a:ext cx="9069387" cy="1260475"/>
          </a:xfrm>
        </p:spPr>
        <p:txBody>
          <a:bodyPr/>
          <a:lstStyle/>
          <a:p>
            <a:r>
              <a:rPr lang="en-US" dirty="0" smtClean="0"/>
              <a:t>Pendulum Relationships</a:t>
            </a:r>
            <a:endParaRPr lang="en-US" dirty="0"/>
          </a:p>
        </p:txBody>
      </p:sp>
      <p:pic>
        <p:nvPicPr>
          <p:cNvPr id="10" name="Picture 9" descr="pendulum_relationship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512" y="1112837"/>
            <a:ext cx="9639300" cy="6438900"/>
          </a:xfrm>
          <a:prstGeom prst="rect">
            <a:avLst/>
          </a:prstGeom>
        </p:spPr>
      </p:pic>
    </p:spTree>
  </p:cSld>
  <p:clrMapOvr>
    <a:masterClrMapping/>
  </p:clrMapOvr>
  <p:transition advTm="27581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80962"/>
            <a:ext cx="9069387" cy="1260475"/>
          </a:xfrm>
        </p:spPr>
        <p:txBody>
          <a:bodyPr/>
          <a:lstStyle/>
          <a:p>
            <a:r>
              <a:rPr lang="en-US" dirty="0" smtClean="0"/>
              <a:t>Pendulum Relationships</a:t>
            </a:r>
            <a:endParaRPr lang="en-US" dirty="0"/>
          </a:p>
        </p:txBody>
      </p:sp>
      <p:pic>
        <p:nvPicPr>
          <p:cNvPr id="10" name="Picture 9" descr="pendulum_relationship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512" y="1112837"/>
            <a:ext cx="9639300" cy="6438900"/>
          </a:xfrm>
          <a:prstGeom prst="rect">
            <a:avLst/>
          </a:prstGeom>
        </p:spPr>
      </p:pic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6259512" y="2027237"/>
            <a:ext cx="3821113" cy="609600"/>
          </a:xfrm>
          <a:prstGeom prst="wedgeRoundRectCallout">
            <a:avLst>
              <a:gd name="adj1" fmla="val -87040"/>
              <a:gd name="adj2" fmla="val 286848"/>
              <a:gd name="adj3" fmla="val 16667"/>
            </a:avLst>
          </a:prstGeom>
          <a:solidFill>
            <a:srgbClr val="E6E6E6"/>
          </a:solidFill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Maximum Negative Acceleration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6107112" y="1189037"/>
            <a:ext cx="2438400" cy="609600"/>
          </a:xfrm>
          <a:prstGeom prst="wedgeRoundRectCallout">
            <a:avLst>
              <a:gd name="adj1" fmla="val -103582"/>
              <a:gd name="adj2" fmla="val 131393"/>
              <a:gd name="adj3" fmla="val 16667"/>
            </a:avLst>
          </a:prstGeom>
          <a:solidFill>
            <a:srgbClr val="E6E6E6"/>
          </a:solidFill>
          <a:ln w="285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Maximum Light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6564312" y="4313237"/>
            <a:ext cx="3516313" cy="609600"/>
          </a:xfrm>
          <a:prstGeom prst="wedgeRoundRectCallout">
            <a:avLst>
              <a:gd name="adj1" fmla="val -98974"/>
              <a:gd name="adj2" fmla="val 205030"/>
              <a:gd name="adj3" fmla="val 16667"/>
            </a:avLst>
          </a:prstGeom>
          <a:solidFill>
            <a:srgbClr val="E6E6E6"/>
          </a:solidFill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Minimum Ultrasonic Range</a:t>
            </a:r>
            <a:endParaRPr lang="en-US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1092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2DDB154-3AE1-47DE-9235-8B016EA970D9}" type="slidenum">
              <a:rPr lang="en-US"/>
              <a:pPr/>
              <a:t>12</a:t>
            </a:fld>
            <a:endParaRPr lang="en-US"/>
          </a:p>
        </p:txBody>
      </p:sp>
      <p:sp>
        <p:nvSpPr>
          <p:cNvPr id="5017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Math Excursion</a:t>
            </a:r>
            <a:endParaRPr lang="en-US" dirty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899025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Pendulum Program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6528" t="26407" r="73560" b="58579"/>
          <a:stretch>
            <a:fillRect/>
          </a:stretch>
        </p:blipFill>
        <p:spPr bwMode="auto">
          <a:xfrm>
            <a:off x="2678112" y="2408237"/>
            <a:ext cx="4267200" cy="1757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294" t="82172" r="54100" b="1743"/>
          <a:stretch>
            <a:fillRect/>
          </a:stretch>
        </p:blipFill>
        <p:spPr bwMode="auto">
          <a:xfrm>
            <a:off x="114300" y="4313237"/>
            <a:ext cx="988989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7478712" y="1189037"/>
            <a:ext cx="2601913" cy="1219200"/>
          </a:xfrm>
          <a:prstGeom prst="wedgeRoundRectCallout">
            <a:avLst>
              <a:gd name="adj1" fmla="val -144996"/>
              <a:gd name="adj2" fmla="val 301322"/>
              <a:gd name="adj3" fmla="val 16667"/>
            </a:avLst>
          </a:prstGeom>
          <a:solidFill>
            <a:srgbClr val="E6E6E6"/>
          </a:solidFill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Lower the sample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Frequency to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Something near the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Pendulum period.</a:t>
            </a:r>
            <a:endParaRPr lang="en-US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 advTm="7301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4037"/>
            <a:ext cx="9069387" cy="1260475"/>
          </a:xfrm>
        </p:spPr>
        <p:txBody>
          <a:bodyPr/>
          <a:lstStyle/>
          <a:p>
            <a:r>
              <a:rPr lang="en-US" dirty="0" smtClean="0"/>
              <a:t>NXT-G – Data Collection and Analysis</a:t>
            </a:r>
            <a:br>
              <a:rPr lang="en-US" dirty="0" smtClean="0"/>
            </a:br>
            <a:r>
              <a:rPr lang="en-US" dirty="0" smtClean="0"/>
              <a:t>Pendulum Motion</a:t>
            </a:r>
            <a:endParaRPr lang="en-US" dirty="0"/>
          </a:p>
        </p:txBody>
      </p:sp>
    </p:spTree>
  </p:cSld>
  <p:clrMapOvr>
    <a:masterClrMapping/>
  </p:clrMapOvr>
  <p:transition advTm="4165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2DDB154-3AE1-47DE-9235-8B016EA970D9}" type="slidenum">
              <a:rPr lang="en-US"/>
              <a:pPr/>
              <a:t>2</a:t>
            </a:fld>
            <a:endParaRPr lang="en-US"/>
          </a:p>
        </p:txBody>
      </p:sp>
      <p:sp>
        <p:nvSpPr>
          <p:cNvPr id="5017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Data Logging</a:t>
            </a:r>
            <a:endParaRPr lang="en-US" dirty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899025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Pendulum Data Logging Program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6528" t="26407" r="73560" b="58579"/>
          <a:stretch>
            <a:fillRect/>
          </a:stretch>
        </p:blipFill>
        <p:spPr bwMode="auto">
          <a:xfrm>
            <a:off x="2678112" y="2408237"/>
            <a:ext cx="4267200" cy="1757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294" t="82172" r="54100" b="1743"/>
          <a:stretch>
            <a:fillRect/>
          </a:stretch>
        </p:blipFill>
        <p:spPr bwMode="auto">
          <a:xfrm>
            <a:off x="114300" y="4313237"/>
            <a:ext cx="988989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 bwMode="auto">
          <a:xfrm flipH="1" flipV="1">
            <a:off x="4354512" y="6142037"/>
            <a:ext cx="457200" cy="4572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 advTm="5101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7113" y="1341437"/>
            <a:ext cx="7543800" cy="498792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Measuring period of a pendulum common exercise for students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Period = 2</a:t>
            </a:r>
            <a:r>
              <a:rPr lang="el-GR" sz="48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/>
              <a:t> </a:t>
            </a:r>
            <a:r>
              <a:rPr lang="en-US" sz="4800" b="1" dirty="0" smtClean="0"/>
              <a:t>√</a:t>
            </a:r>
            <a:r>
              <a:rPr lang="en-US" dirty="0" smtClean="0"/>
              <a:t>(L/g)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4" name="Picture 3" descr="pendul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8312" y="655637"/>
            <a:ext cx="1179837" cy="5989638"/>
          </a:xfrm>
          <a:prstGeom prst="rect">
            <a:avLst/>
          </a:prstGeom>
        </p:spPr>
      </p:pic>
      <p:sp>
        <p:nvSpPr>
          <p:cNvPr id="5" name="Right Brace 4"/>
          <p:cNvSpPr/>
          <p:nvPr/>
        </p:nvSpPr>
        <p:spPr bwMode="auto">
          <a:xfrm>
            <a:off x="1001712" y="1189037"/>
            <a:ext cx="914400" cy="4724400"/>
          </a:xfrm>
          <a:prstGeom prst="rightBrace">
            <a:avLst>
              <a:gd name="adj1" fmla="val 8333"/>
              <a:gd name="adj2" fmla="val 89785"/>
            </a:avLst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068512" y="5176838"/>
            <a:ext cx="26670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84 ½ inches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small_pendulu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59312" y="3703637"/>
            <a:ext cx="2286000" cy="2864031"/>
          </a:xfrm>
          <a:prstGeom prst="rect">
            <a:avLst/>
          </a:prstGeom>
        </p:spPr>
      </p:pic>
      <p:sp>
        <p:nvSpPr>
          <p:cNvPr id="8" name="Right Brace 7"/>
          <p:cNvSpPr/>
          <p:nvPr/>
        </p:nvSpPr>
        <p:spPr bwMode="auto">
          <a:xfrm>
            <a:off x="6792912" y="4237037"/>
            <a:ext cx="914400" cy="1600200"/>
          </a:xfrm>
          <a:prstGeom prst="rightBrace">
            <a:avLst>
              <a:gd name="adj1" fmla="val 8333"/>
              <a:gd name="adj2" fmla="val 69628"/>
            </a:avLst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794625" y="5075237"/>
            <a:ext cx="2427287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 ½ inches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5268912" y="2730872"/>
            <a:ext cx="1066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advTm="714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Pendulum Data</a:t>
            </a:r>
            <a:endParaRPr lang="en-US" dirty="0"/>
          </a:p>
        </p:txBody>
      </p:sp>
      <p:pic>
        <p:nvPicPr>
          <p:cNvPr id="4" name="Picture 3" descr="pendul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8312" y="655637"/>
            <a:ext cx="1179837" cy="5989638"/>
          </a:xfrm>
          <a:prstGeom prst="rect">
            <a:avLst/>
          </a:prstGeom>
        </p:spPr>
      </p:pic>
      <p:sp>
        <p:nvSpPr>
          <p:cNvPr id="5" name="Right Brace 4"/>
          <p:cNvSpPr/>
          <p:nvPr/>
        </p:nvSpPr>
        <p:spPr bwMode="auto">
          <a:xfrm>
            <a:off x="1001712" y="1189037"/>
            <a:ext cx="914400" cy="4724400"/>
          </a:xfrm>
          <a:prstGeom prst="rightBrace">
            <a:avLst>
              <a:gd name="adj1" fmla="val 8333"/>
              <a:gd name="adj2" fmla="val 11936"/>
            </a:avLst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992312" y="1570037"/>
            <a:ext cx="26670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84 ½ inches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 descr="long_ultr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16112" y="2103437"/>
            <a:ext cx="7239000" cy="4835537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5116512" y="3017837"/>
            <a:ext cx="3581400" cy="457200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Ultrasonic sensor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196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Pendulum Data</a:t>
            </a:r>
            <a:endParaRPr lang="en-US" dirty="0"/>
          </a:p>
        </p:txBody>
      </p:sp>
      <p:pic>
        <p:nvPicPr>
          <p:cNvPr id="4" name="Picture 3" descr="pendul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8312" y="655637"/>
            <a:ext cx="1179837" cy="5989638"/>
          </a:xfrm>
          <a:prstGeom prst="rect">
            <a:avLst/>
          </a:prstGeom>
        </p:spPr>
      </p:pic>
      <p:sp>
        <p:nvSpPr>
          <p:cNvPr id="5" name="Right Brace 4"/>
          <p:cNvSpPr/>
          <p:nvPr/>
        </p:nvSpPr>
        <p:spPr bwMode="auto">
          <a:xfrm>
            <a:off x="1001712" y="1189037"/>
            <a:ext cx="914400" cy="4724400"/>
          </a:xfrm>
          <a:prstGeom prst="rightBrace">
            <a:avLst>
              <a:gd name="adj1" fmla="val 8333"/>
              <a:gd name="adj2" fmla="val 11936"/>
            </a:avLst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992312" y="1570037"/>
            <a:ext cx="26670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84 ½ inches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 descr="long_ultr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16112" y="2103437"/>
            <a:ext cx="7239000" cy="4835537"/>
          </a:xfrm>
          <a:prstGeom prst="rect">
            <a:avLst/>
          </a:prstGeom>
        </p:spPr>
      </p:pic>
      <p:pic>
        <p:nvPicPr>
          <p:cNvPr id="8" name="Picture 7" descr="close_up_long_ultra.png"/>
          <p:cNvPicPr>
            <a:picLocks noChangeAspect="1"/>
          </p:cNvPicPr>
          <p:nvPr/>
        </p:nvPicPr>
        <p:blipFill>
          <a:blip r:embed="rId5" cstate="print"/>
          <a:srcRect l="24506" t="14201" r="3442" b="18343"/>
          <a:stretch>
            <a:fillRect/>
          </a:stretch>
        </p:blipFill>
        <p:spPr>
          <a:xfrm>
            <a:off x="1992312" y="2103437"/>
            <a:ext cx="7920094" cy="4953000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116512" y="3017837"/>
            <a:ext cx="3581400" cy="533400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Ultrasonic sensor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5273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ng_ligh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78112" y="2201924"/>
            <a:ext cx="7181850" cy="47973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Pendulum Data</a:t>
            </a:r>
            <a:endParaRPr lang="en-US" dirty="0"/>
          </a:p>
        </p:txBody>
      </p:sp>
      <p:pic>
        <p:nvPicPr>
          <p:cNvPr id="4" name="Picture 3" descr="pendulu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8312" y="655637"/>
            <a:ext cx="1179837" cy="5989638"/>
          </a:xfrm>
          <a:prstGeom prst="rect">
            <a:avLst/>
          </a:prstGeom>
        </p:spPr>
      </p:pic>
      <p:sp>
        <p:nvSpPr>
          <p:cNvPr id="5" name="Right Brace 4"/>
          <p:cNvSpPr/>
          <p:nvPr/>
        </p:nvSpPr>
        <p:spPr bwMode="auto">
          <a:xfrm>
            <a:off x="1001712" y="1189037"/>
            <a:ext cx="914400" cy="4724400"/>
          </a:xfrm>
          <a:prstGeom prst="rightBrace">
            <a:avLst>
              <a:gd name="adj1" fmla="val 8333"/>
              <a:gd name="adj2" fmla="val 11936"/>
            </a:avLst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992312" y="1570037"/>
            <a:ext cx="26670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84 ½ inches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116512" y="3017837"/>
            <a:ext cx="3581400" cy="533400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Light sensor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3057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lose_up_long_light.png"/>
          <p:cNvPicPr>
            <a:picLocks noChangeAspect="1"/>
          </p:cNvPicPr>
          <p:nvPr/>
        </p:nvPicPr>
        <p:blipFill>
          <a:blip r:embed="rId3" cstate="print"/>
          <a:srcRect l="11265" t="14497" r="3360" b="25148"/>
          <a:stretch>
            <a:fillRect/>
          </a:stretch>
        </p:blipFill>
        <p:spPr>
          <a:xfrm>
            <a:off x="1992312" y="2865437"/>
            <a:ext cx="7584141" cy="3581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Pendulum Data</a:t>
            </a:r>
            <a:endParaRPr lang="en-US" dirty="0"/>
          </a:p>
        </p:txBody>
      </p:sp>
      <p:pic>
        <p:nvPicPr>
          <p:cNvPr id="4" name="Picture 3" descr="pendulu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8312" y="655637"/>
            <a:ext cx="1179837" cy="5989638"/>
          </a:xfrm>
          <a:prstGeom prst="rect">
            <a:avLst/>
          </a:prstGeom>
        </p:spPr>
      </p:pic>
      <p:sp>
        <p:nvSpPr>
          <p:cNvPr id="5" name="Right Brace 4"/>
          <p:cNvSpPr/>
          <p:nvPr/>
        </p:nvSpPr>
        <p:spPr bwMode="auto">
          <a:xfrm>
            <a:off x="1001712" y="1189037"/>
            <a:ext cx="914400" cy="4724400"/>
          </a:xfrm>
          <a:prstGeom prst="rightBrace">
            <a:avLst>
              <a:gd name="adj1" fmla="val 8333"/>
              <a:gd name="adj2" fmla="val 11936"/>
            </a:avLst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992312" y="1570037"/>
            <a:ext cx="26670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84 ½ inches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659312" y="5456237"/>
            <a:ext cx="3581400" cy="533400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Light sensor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8237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lose_up_long_acce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4712" y="2148615"/>
            <a:ext cx="7575362" cy="50602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Pendulum Data</a:t>
            </a:r>
            <a:endParaRPr lang="en-US" dirty="0"/>
          </a:p>
        </p:txBody>
      </p:sp>
      <p:pic>
        <p:nvPicPr>
          <p:cNvPr id="4" name="Picture 3" descr="pendulu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8312" y="655637"/>
            <a:ext cx="1179837" cy="5989638"/>
          </a:xfrm>
          <a:prstGeom prst="rect">
            <a:avLst/>
          </a:prstGeom>
        </p:spPr>
      </p:pic>
      <p:sp>
        <p:nvSpPr>
          <p:cNvPr id="5" name="Right Brace 4"/>
          <p:cNvSpPr/>
          <p:nvPr/>
        </p:nvSpPr>
        <p:spPr bwMode="auto">
          <a:xfrm>
            <a:off x="1001712" y="1189037"/>
            <a:ext cx="914400" cy="4724400"/>
          </a:xfrm>
          <a:prstGeom prst="rightBrace">
            <a:avLst>
              <a:gd name="adj1" fmla="val 8333"/>
              <a:gd name="adj2" fmla="val 11936"/>
            </a:avLst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992312" y="1570037"/>
            <a:ext cx="26670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84 ½ inches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192712" y="2408237"/>
            <a:ext cx="3962400" cy="533400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Acceleration sensor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975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Pendulum Data</a:t>
            </a:r>
            <a:endParaRPr lang="en-US" dirty="0"/>
          </a:p>
        </p:txBody>
      </p:sp>
      <p:pic>
        <p:nvPicPr>
          <p:cNvPr id="4" name="Picture 3" descr="pendul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8312" y="655637"/>
            <a:ext cx="1179837" cy="5989638"/>
          </a:xfrm>
          <a:prstGeom prst="rect">
            <a:avLst/>
          </a:prstGeom>
        </p:spPr>
      </p:pic>
      <p:sp>
        <p:nvSpPr>
          <p:cNvPr id="5" name="Right Brace 4"/>
          <p:cNvSpPr/>
          <p:nvPr/>
        </p:nvSpPr>
        <p:spPr bwMode="auto">
          <a:xfrm>
            <a:off x="1001712" y="1189037"/>
            <a:ext cx="914400" cy="4724400"/>
          </a:xfrm>
          <a:prstGeom prst="rightBrace">
            <a:avLst>
              <a:gd name="adj1" fmla="val 8333"/>
              <a:gd name="adj2" fmla="val 11936"/>
            </a:avLst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992312" y="1570037"/>
            <a:ext cx="26670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84 ½ inches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192712" y="2408237"/>
            <a:ext cx="3962400" cy="533400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Acceleration sensor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close_up_long_accel.png"/>
          <p:cNvPicPr>
            <a:picLocks noChangeAspect="1"/>
          </p:cNvPicPr>
          <p:nvPr/>
        </p:nvPicPr>
        <p:blipFill>
          <a:blip r:embed="rId4" cstate="print"/>
          <a:srcRect l="10474" t="22781" r="3360" b="25148"/>
          <a:stretch>
            <a:fillRect/>
          </a:stretch>
        </p:blipFill>
        <p:spPr>
          <a:xfrm>
            <a:off x="2144712" y="3475037"/>
            <a:ext cx="7620000" cy="3075963"/>
          </a:xfrm>
          <a:prstGeom prst="rect">
            <a:avLst/>
          </a:prstGeom>
        </p:spPr>
      </p:pic>
    </p:spTree>
  </p:cSld>
  <p:clrMapOvr>
    <a:masterClrMapping/>
  </p:clrMapOvr>
  <p:transition advTm="7473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5493</TotalTime>
  <Words>695</Words>
  <Application>Microsoft Office PowerPoint</Application>
  <PresentationFormat>Custom</PresentationFormat>
  <Paragraphs>87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NXT-G – Data Collection and Analysis Pendulum Motion</vt:lpstr>
      <vt:lpstr>Data Logging</vt:lpstr>
      <vt:lpstr>Application</vt:lpstr>
      <vt:lpstr>Pendulum Data</vt:lpstr>
      <vt:lpstr>Pendulum Data</vt:lpstr>
      <vt:lpstr>Pendulum Data</vt:lpstr>
      <vt:lpstr>Pendulum Data</vt:lpstr>
      <vt:lpstr>Pendulum Data</vt:lpstr>
      <vt:lpstr>Pendulum Data</vt:lpstr>
      <vt:lpstr>Pendulum Relationships</vt:lpstr>
      <vt:lpstr>Pendulum Relationships</vt:lpstr>
      <vt:lpstr>Math Excursion</vt:lpstr>
      <vt:lpstr>NXT-G – Data Collection and Analysis Pendulum Motion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Craig Shelden</dc:creator>
  <cp:lastModifiedBy>Shelden Studios</cp:lastModifiedBy>
  <cp:revision>363</cp:revision>
  <cp:lastPrinted>1601-01-01T00:00:00Z</cp:lastPrinted>
  <dcterms:created xsi:type="dcterms:W3CDTF">2010-08-11T21:58:48Z</dcterms:created>
  <dcterms:modified xsi:type="dcterms:W3CDTF">2013-05-24T15:55:42Z</dcterms:modified>
</cp:coreProperties>
</file>