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285" r:id="rId3"/>
    <p:sldId id="286" r:id="rId4"/>
    <p:sldId id="392" r:id="rId5"/>
    <p:sldId id="394" r:id="rId6"/>
    <p:sldId id="393" r:id="rId7"/>
    <p:sldId id="391" r:id="rId8"/>
    <p:sldId id="395" r:id="rId9"/>
    <p:sldId id="396" r:id="rId10"/>
    <p:sldId id="397" r:id="rId11"/>
    <p:sldId id="39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399" r:id="rId21"/>
    <p:sldId id="400" r:id="rId22"/>
    <p:sldId id="401" r:id="rId23"/>
    <p:sldId id="407" r:id="rId24"/>
    <p:sldId id="402" r:id="rId25"/>
    <p:sldId id="403" r:id="rId26"/>
    <p:sldId id="404" r:id="rId27"/>
    <p:sldId id="405" r:id="rId28"/>
    <p:sldId id="409" r:id="rId29"/>
    <p:sldId id="410" r:id="rId30"/>
    <p:sldId id="411" r:id="rId31"/>
    <p:sldId id="413" r:id="rId32"/>
    <p:sldId id="412" r:id="rId33"/>
    <p:sldId id="414" r:id="rId34"/>
    <p:sldId id="415" r:id="rId35"/>
    <p:sldId id="417" r:id="rId36"/>
    <p:sldId id="418" r:id="rId37"/>
    <p:sldId id="299" r:id="rId38"/>
    <p:sldId id="419" r:id="rId39"/>
    <p:sldId id="421" r:id="rId40"/>
    <p:sldId id="420" r:id="rId41"/>
    <p:sldId id="390" r:id="rId42"/>
    <p:sldId id="315" r:id="rId43"/>
  </p:sldIdLst>
  <p:sldSz cx="10080625" cy="7559675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12373"/>
    <a:srgbClr val="006600"/>
    <a:srgbClr val="1A1A68"/>
    <a:srgbClr val="FFFF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9498" autoAdjust="0"/>
  </p:normalViewPr>
  <p:slideViewPr>
    <p:cSldViewPr>
      <p:cViewPr varScale="1">
        <p:scale>
          <a:sx n="84" d="100"/>
          <a:sy n="84" d="100"/>
        </p:scale>
        <p:origin x="-51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3792"/>
    </p:cViewPr>
  </p:sorterViewPr>
  <p:notesViewPr>
    <p:cSldViewPr>
      <p:cViewPr varScale="1">
        <p:scale>
          <a:sx n="40" d="100"/>
          <a:sy n="40" d="100"/>
        </p:scale>
        <p:origin x="-276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A7129D7F-75AE-4D10-BE08-C83554618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D46B8C-5C55-4D8C-9E2F-C2C235CFF05E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5CF860F-5832-4451-A05F-7DD1F567B8F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F41B0F0-E3F4-4B6E-B146-70825A12453D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04BE959-8F40-4DE8-8249-7102B8E799DC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94A8031-AB26-4333-8140-DAECCE2A825A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A9761A9-945E-4723-A49F-D9AA076C5BC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E3939D-913B-433C-8B98-544F0500E06A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23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Introducing the idea of proportional line following.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CF96DE0-C48C-439C-A713-4E69E306373F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24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Introducing the idea of proportional line following.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BE80A9D-965C-4FF5-AC67-F51DAA7CAF7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25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413E64A-067F-4B49-9FDC-394CCD1F4F20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37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D16AA82-F6B6-46AD-AD03-2FD9D44AE4EB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FBEAAA1-8E9D-48F9-A006-FB95A2CBB422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829B9A-1C35-4789-80E0-53C8F71DBA0E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BDA4253-69F2-42DB-BCF8-322F747C23BF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9F8D443-24B7-471B-937F-E3ED332BA692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23ED235-88E3-4476-955A-0D74C2DC3AF0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715A49F-0F9C-4A8E-B95F-0711B1CCA69C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C1C64D-6C18-4FEC-9E11-25C81B87A640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19740B-509A-4ADD-A436-8FDAB470C809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9BDF-27DE-413C-977E-10A83FC62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1E07-4221-4BB1-BECC-5258E3886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A895-5F27-40F6-9C4B-C2DDFD535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C65C8-AFCA-4792-951D-9AE27433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7DC5B-5E77-4A55-86FF-67146931B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4858-08C8-45F2-9305-6B396D410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41B5-3DAB-4476-B655-85E375457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74399-427E-4C59-8EC2-6247B2921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979A-40BD-4F60-BB33-2B9F81298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25013-1D2B-467E-B401-15FD235FF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481E-F94D-4EE4-9F1F-0796AB6E7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102475"/>
            <a:ext cx="234632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000000"/>
                </a:solidFill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F1B1F532-3B06-404C-A4E0-6BF27D9FF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SimSun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SimSun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SimSun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harmix.com/jps/PID_Controller_For_Lego_Mindstorms_Robot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/>
          <p:cNvSpPr>
            <a:spLocks noChangeArrowheads="1"/>
          </p:cNvSpPr>
          <p:nvPr/>
        </p:nvSpPr>
        <p:spPr bwMode="auto">
          <a:xfrm>
            <a:off x="0" y="5943600"/>
            <a:ext cx="10080625" cy="1616075"/>
          </a:xfrm>
          <a:prstGeom prst="roundRect">
            <a:avLst>
              <a:gd name="adj" fmla="val 9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306512" y="1646237"/>
            <a:ext cx="73152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6752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Using the </a:t>
            </a:r>
            <a:r>
              <a:rPr lang="en-US" sz="3600" b="1" dirty="0" smtClean="0">
                <a:solidFill>
                  <a:srgbClr val="000000"/>
                </a:solidFill>
              </a:rPr>
              <a:t>NXT Light </a:t>
            </a:r>
            <a:r>
              <a:rPr lang="en-US" sz="3600" b="1" dirty="0">
                <a:solidFill>
                  <a:srgbClr val="000000"/>
                </a:solidFill>
              </a:rPr>
              <a:t>Sensor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Escaping the infinite </a:t>
            </a:r>
            <a:r>
              <a:rPr lang="en-US" i="1" smtClean="0"/>
              <a:t>Spirograph</a:t>
            </a:r>
            <a:r>
              <a:rPr lang="en-US" smtClean="0"/>
              <a:t>…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-4763" eaLnBrk="1"/>
            <a:r>
              <a:rPr lang="en-US" smtClean="0"/>
              <a:t>Some boxes and programmed turn combinations will make the robot get stuck in a pattern:  an infinite Spirograph.</a:t>
            </a:r>
          </a:p>
          <a:p>
            <a:pPr marL="4763" indent="-4763" eaLnBrk="1"/>
            <a:endParaRPr lang="en-US" smtClean="0"/>
          </a:p>
          <a:p>
            <a:pPr marL="4763" indent="-4763" eaLnBrk="1"/>
            <a:r>
              <a:rPr lang="en-US" smtClean="0"/>
              <a:t>To get out of this situation:</a:t>
            </a:r>
          </a:p>
          <a:p>
            <a:pPr marL="404813" lvl="1" indent="-4763" eaLnBrk="1"/>
            <a:r>
              <a:rPr lang="en-US" b="1" smtClean="0">
                <a:latin typeface="Courier New" pitchFamily="49" charset="0"/>
                <a:cs typeface="Courier New" pitchFamily="49" charset="0"/>
              </a:rPr>
              <a:t>Connect a random value to the steering command for  the robot’s turn away from the blue line.  </a:t>
            </a:r>
          </a:p>
          <a:p>
            <a:pPr marL="404813" lvl="1" indent="-4763" eaLnBrk="1"/>
            <a:endParaRPr lang="en-US" smtClean="0"/>
          </a:p>
          <a:p>
            <a:pPr marL="404813" lvl="1" indent="-4763" eaLnBrk="1"/>
            <a:r>
              <a:rPr lang="en-US" smtClean="0"/>
              <a:t>This will make each turn different.  It will result in some missed opportunities, but also avoids repeated missed escape opportunities.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Escaping the infinite </a:t>
            </a:r>
            <a:r>
              <a:rPr lang="en-US" i="1" smtClean="0"/>
              <a:t>Spirograph</a:t>
            </a:r>
            <a:r>
              <a:rPr lang="en-US" smtClean="0"/>
              <a:t>… 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69387" cy="4987925"/>
          </a:xfrm>
        </p:spPr>
        <p:txBody>
          <a:bodyPr/>
          <a:lstStyle/>
          <a:p>
            <a:pPr marL="4763" indent="-4763" eaLnBrk="1"/>
            <a:r>
              <a:rPr lang="en-US" smtClean="0"/>
              <a:t>random control added to the turn in this program.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l="10397" b="39574"/>
          <a:stretch>
            <a:fillRect/>
          </a:stretch>
        </p:blipFill>
        <p:spPr bwMode="auto">
          <a:xfrm>
            <a:off x="544513" y="1798638"/>
            <a:ext cx="8763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/>
          <a:srcRect t="81685" r="59367" b="53"/>
          <a:stretch>
            <a:fillRect/>
          </a:stretch>
        </p:blipFill>
        <p:spPr bwMode="auto">
          <a:xfrm>
            <a:off x="315913" y="6021388"/>
            <a:ext cx="48656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8" name="Straight Arrow Connector 6"/>
          <p:cNvCxnSpPr>
            <a:cxnSpLocks noChangeShapeType="1"/>
          </p:cNvCxnSpPr>
          <p:nvPr/>
        </p:nvCxnSpPr>
        <p:spPr bwMode="auto">
          <a:xfrm flipV="1">
            <a:off x="3516313" y="5227638"/>
            <a:ext cx="1752600" cy="9906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86E4CC6-1436-4FDD-AC38-741875A88B77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Lines as Guides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0" indent="7938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/>
              <a:t>How might </a:t>
            </a:r>
            <a:r>
              <a:rPr lang="en-US" dirty="0" smtClean="0"/>
              <a:t>we </a:t>
            </a:r>
            <a:r>
              <a:rPr lang="en-US" dirty="0"/>
              <a:t>use a line to make the robot go where we want it to?</a:t>
            </a:r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/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F44A562-C4C5-44B4-BA64-42DE5FD7492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Lines as Guides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0" indent="0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/>
              <a:t>How might </a:t>
            </a:r>
            <a:r>
              <a:rPr lang="en-US" dirty="0" smtClean="0"/>
              <a:t>we </a:t>
            </a:r>
            <a:r>
              <a:rPr lang="en-US" dirty="0"/>
              <a:t>use a line to make the robot go where we want it to?</a:t>
            </a:r>
          </a:p>
          <a:p>
            <a:pPr marL="0" indent="0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/>
          </a:p>
          <a:p>
            <a:pPr marL="0" indent="0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/>
              <a:t>Need to develop some method to select one action from several options.</a:t>
            </a:r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/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1B06EBB-2EDB-4C2D-8F42-EAA57F028E3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New Tool for Decisions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 l="14519" r="32568" b="60007"/>
          <a:stretch>
            <a:fillRect/>
          </a:stretch>
        </p:blipFill>
        <p:spPr bwMode="auto">
          <a:xfrm>
            <a:off x="2057400" y="1371600"/>
            <a:ext cx="584835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 t="78998" r="2" b="82"/>
          <a:stretch>
            <a:fillRect/>
          </a:stretch>
        </p:blipFill>
        <p:spPr bwMode="auto">
          <a:xfrm>
            <a:off x="127000" y="5608638"/>
            <a:ext cx="9629775" cy="187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8BE7DA-34F9-473A-82D3-BFEFBB3FE63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New Tool for Decisions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 l="14519" r="32568" b="60007"/>
          <a:stretch>
            <a:fillRect/>
          </a:stretch>
        </p:blipFill>
        <p:spPr bwMode="auto">
          <a:xfrm>
            <a:off x="2057400" y="1371600"/>
            <a:ext cx="584835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 t="78998" r="2" b="82"/>
          <a:stretch>
            <a:fillRect/>
          </a:stretch>
        </p:blipFill>
        <p:spPr bwMode="auto">
          <a:xfrm>
            <a:off x="127000" y="5608638"/>
            <a:ext cx="9629775" cy="187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7315200" y="1143000"/>
            <a:ext cx="2743200" cy="1371600"/>
          </a:xfrm>
          <a:prstGeom prst="wedgeRoundRectCallout">
            <a:avLst>
              <a:gd name="adj1" fmla="val -51440"/>
              <a:gd name="adj2" fmla="val 81278"/>
              <a:gd name="adj3" fmla="val 16667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b="1">
                <a:solidFill>
                  <a:srgbClr val="000000"/>
                </a:solidFill>
              </a:rPr>
              <a:t>This view is good for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b="1">
                <a:solidFill>
                  <a:srgbClr val="000000"/>
                </a:solidFill>
              </a:rPr>
              <a:t>Either / Or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b="1">
                <a:solidFill>
                  <a:srgbClr val="000000"/>
                </a:solidFill>
              </a:rPr>
              <a:t>decisions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44B0F74-0DE1-43CC-A078-B71EDA36939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New Tool for Decisions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 l="13390" r="32523" b="72041"/>
          <a:stretch>
            <a:fillRect/>
          </a:stretch>
        </p:blipFill>
        <p:spPr bwMode="auto">
          <a:xfrm>
            <a:off x="1682750" y="1371600"/>
            <a:ext cx="6546850" cy="306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 t="77519" r="9" b="56"/>
          <a:stretch>
            <a:fillRect/>
          </a:stretch>
        </p:blipFill>
        <p:spPr bwMode="auto">
          <a:xfrm>
            <a:off x="333375" y="4719638"/>
            <a:ext cx="9521825" cy="1935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2057400" y="5943600"/>
            <a:ext cx="2971800" cy="9144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7315200" y="1371600"/>
            <a:ext cx="2743200" cy="914400"/>
          </a:xfrm>
          <a:prstGeom prst="wedgeRoundRectCallout">
            <a:avLst>
              <a:gd name="adj1" fmla="val -51426"/>
              <a:gd name="adj2" fmla="val 146889"/>
              <a:gd name="adj3" fmla="val 16667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b="1">
                <a:solidFill>
                  <a:srgbClr val="000000"/>
                </a:solidFill>
              </a:rPr>
              <a:t>This view is good for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b="1">
                <a:solidFill>
                  <a:srgbClr val="000000"/>
                </a:solidFill>
              </a:rPr>
              <a:t>Multiple Choice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84A7373-9F88-4AE0-A215-29416CF6CBCA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More Decisions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l="28015" r="37" b="35059"/>
          <a:stretch>
            <a:fillRect/>
          </a:stretch>
        </p:blipFill>
        <p:spPr bwMode="auto">
          <a:xfrm>
            <a:off x="1341438" y="1419225"/>
            <a:ext cx="7573962" cy="457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 t="77623" r="27779"/>
          <a:stretch>
            <a:fillRect/>
          </a:stretch>
        </p:blipFill>
        <p:spPr bwMode="auto">
          <a:xfrm>
            <a:off x="322263" y="4624388"/>
            <a:ext cx="9490075" cy="1966912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2E58712-5D19-411E-879F-6FBB951DA39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Body Forward mat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>
            <a:lum bright="14000" contrast="28000"/>
          </a:blip>
          <a:srcRect/>
          <a:stretch>
            <a:fillRect/>
          </a:stretch>
        </p:blipFill>
        <p:spPr bwMode="auto">
          <a:xfrm>
            <a:off x="715963" y="1828800"/>
            <a:ext cx="8656637" cy="4176713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5151438"/>
            <a:ext cx="10526713" cy="2667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6B3DB15-C167-4ACF-BFAD-2802A5C3420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Line Following – one approach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 l="12442" r="26" b="38498"/>
          <a:stretch>
            <a:fillRect/>
          </a:stretch>
        </p:blipFill>
        <p:spPr bwMode="auto">
          <a:xfrm>
            <a:off x="914400" y="1338263"/>
            <a:ext cx="8558213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/>
          <a:srcRect t="75204" r="13083"/>
          <a:stretch>
            <a:fillRect/>
          </a:stretch>
        </p:blipFill>
        <p:spPr bwMode="auto">
          <a:xfrm>
            <a:off x="55563" y="5643563"/>
            <a:ext cx="9417050" cy="1935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C20EFF3-224F-452C-BB36-EC9EDEDC047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Connect One Light Sensor – 1 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589088"/>
            <a:ext cx="9070975" cy="5187950"/>
          </a:xfrm>
        </p:spPr>
        <p:txBody>
          <a:bodyPr/>
          <a:lstStyle/>
          <a:p>
            <a:pPr marL="431800" indent="-3238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From </a:t>
            </a:r>
            <a:r>
              <a:rPr lang="en-US" b="1" smtClean="0">
                <a:latin typeface="Courier New" pitchFamily="49" charset="0"/>
              </a:rPr>
              <a:t>My Files</a:t>
            </a:r>
            <a:r>
              <a:rPr lang="en-US" smtClean="0"/>
              <a:t> 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use Left / Right NXT buttons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and get to </a:t>
            </a:r>
            <a:r>
              <a:rPr lang="en-US" b="1" smtClean="0">
                <a:latin typeface="Courier New" pitchFamily="49" charset="0"/>
              </a:rPr>
              <a:t>View</a:t>
            </a:r>
            <a:r>
              <a:rPr lang="en-US" smtClean="0"/>
              <a:t> menu and push Orange button.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From</a:t>
            </a:r>
            <a:r>
              <a:rPr lang="en-US" b="1" smtClean="0">
                <a:latin typeface="Courier New" pitchFamily="49" charset="0"/>
              </a:rPr>
              <a:t> View </a:t>
            </a:r>
            <a:r>
              <a:rPr lang="en-US" smtClean="0"/>
              <a:t>menu 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use Left / Right NXT buttons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and get to </a:t>
            </a:r>
            <a:r>
              <a:rPr lang="en-US" b="1" smtClean="0">
                <a:latin typeface="Courier New" pitchFamily="49" charset="0"/>
              </a:rPr>
              <a:t>Reflected Light</a:t>
            </a:r>
            <a:r>
              <a:rPr lang="en-US" b="1" smtClean="0"/>
              <a:t> </a:t>
            </a:r>
            <a:r>
              <a:rPr lang="en-US" smtClean="0"/>
              <a:t>menu.</a:t>
            </a:r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431800" indent="-323850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From</a:t>
            </a:r>
            <a:r>
              <a:rPr lang="en-US" b="1" smtClean="0">
                <a:latin typeface="Courier New" pitchFamily="49" charset="0"/>
              </a:rPr>
              <a:t> Reflected Light </a:t>
            </a:r>
            <a:r>
              <a:rPr lang="en-US" smtClean="0"/>
              <a:t>menu 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use Left / Right NXT buttons to find correct port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and push the Orange button.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Smooth it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-4763" eaLnBrk="1">
              <a:buFont typeface="Times New Roman" pitchFamily="16" charset="0"/>
              <a:buNone/>
              <a:defRPr/>
            </a:pPr>
            <a:r>
              <a:rPr lang="en-US" dirty="0" smtClean="0"/>
              <a:t>Once line following has been attained and the robots are waddling around the room on their blue lines, challenge the students to smooth out the robot’s motion.  </a:t>
            </a:r>
          </a:p>
          <a:p>
            <a:pPr marL="4763" indent="-4763" eaLnBrk="1">
              <a:buFont typeface="Times New Roman" pitchFamily="16" charset="0"/>
              <a:buNone/>
              <a:defRPr/>
            </a:pPr>
            <a:endParaRPr lang="en-US" dirty="0" smtClean="0"/>
          </a:p>
          <a:p>
            <a:pPr marL="4763" indent="-4763" eaLnBrk="1">
              <a:buFont typeface="Times New Roman" pitchFamily="16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Hint:  </a:t>
            </a:r>
          </a:p>
          <a:p>
            <a:pPr marL="4763" indent="-4763" eaLnBrk="1">
              <a:buFont typeface="Times New Roman" pitchFamily="16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 power and braking decisions might make a difference.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Audible Feedback -1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smtClean="0"/>
              <a:t>To make line following more interesting:  </a:t>
            </a:r>
          </a:p>
          <a:p>
            <a:pPr eaLnBrk="1">
              <a:buFont typeface="Arial" charset="0"/>
              <a:buChar char="•"/>
            </a:pP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connect a data line from the light sensor’s output block to the volume control of a sound block </a:t>
            </a:r>
          </a:p>
          <a:p>
            <a:pPr eaLnBrk="1">
              <a:buFont typeface="Arial" charset="0"/>
              <a:buChar char="•"/>
            </a:pP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Set the sound block to play a tone for about 1/100</a:t>
            </a:r>
            <a:r>
              <a:rPr lang="en-US" sz="2800" b="1" baseline="30000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 of a second</a:t>
            </a:r>
          </a:p>
          <a:p>
            <a:pPr eaLnBrk="1">
              <a:buFont typeface="Arial" charset="0"/>
              <a:buChar char="•"/>
            </a:pP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In both sides of the bang bang line following program</a:t>
            </a:r>
          </a:p>
          <a:p>
            <a:pPr eaLnBrk="1">
              <a:buFont typeface="Arial" charset="0"/>
              <a:buChar char="•"/>
            </a:pPr>
            <a:endParaRPr lang="en-US" b="1" smtClean="0">
              <a:cs typeface="Courier New" pitchFamily="49" charset="0"/>
            </a:endParaRPr>
          </a:p>
          <a:p>
            <a:pPr eaLnBrk="1"/>
            <a:r>
              <a:rPr lang="en-US" b="1" smtClean="0">
                <a:cs typeface="Courier New" pitchFamily="49" charset="0"/>
              </a:rPr>
              <a:t>Fair warning… this could get loud.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Audible Feedback -2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8313" y="1265238"/>
            <a:ext cx="9069387" cy="4987925"/>
          </a:xfrm>
        </p:spPr>
        <p:txBody>
          <a:bodyPr/>
          <a:lstStyle/>
          <a:p>
            <a:pPr eaLnBrk="1"/>
            <a:r>
              <a:rPr lang="en-US" smtClean="0"/>
              <a:t>Here’s an example</a:t>
            </a:r>
            <a:endParaRPr lang="en-US" b="1" smtClean="0">
              <a:cs typeface="Courier New" pitchFamily="49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798638"/>
            <a:ext cx="9445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5151438"/>
            <a:ext cx="10526713" cy="2667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CDC23EE-38BB-41E7-B966-694AEAAD81D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Line Following – one approach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 l="12442" r="26" b="38498"/>
          <a:stretch>
            <a:fillRect/>
          </a:stretch>
        </p:blipFill>
        <p:spPr bwMode="auto">
          <a:xfrm>
            <a:off x="914400" y="1338263"/>
            <a:ext cx="8558213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 cstate="print"/>
          <a:srcRect t="75204" r="13083"/>
          <a:stretch>
            <a:fillRect/>
          </a:stretch>
        </p:blipFill>
        <p:spPr bwMode="auto">
          <a:xfrm>
            <a:off x="55563" y="5643563"/>
            <a:ext cx="9417050" cy="1935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7" name="Oval 6"/>
          <p:cNvSpPr>
            <a:spLocks noChangeArrowheads="1"/>
          </p:cNvSpPr>
          <p:nvPr/>
        </p:nvSpPr>
        <p:spPr bwMode="auto">
          <a:xfrm>
            <a:off x="6640513" y="5913438"/>
            <a:ext cx="3211512" cy="1265237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1341438"/>
            <a:ext cx="6640513" cy="6629400"/>
          </a:xfrm>
          <a:prstGeom prst="rect">
            <a:avLst/>
          </a:prstGeom>
          <a:solidFill>
            <a:srgbClr val="FFFFFF">
              <a:alpha val="50195"/>
            </a:srgbClr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6640513" y="1341438"/>
            <a:ext cx="3429000" cy="4419600"/>
          </a:xfrm>
          <a:prstGeom prst="rect">
            <a:avLst/>
          </a:prstGeom>
          <a:solidFill>
            <a:srgbClr val="FFFFFF">
              <a:alpha val="50195"/>
            </a:srgbClr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10" name="Rectangular Callout 9"/>
          <p:cNvSpPr>
            <a:spLocks noChangeArrowheads="1"/>
          </p:cNvSpPr>
          <p:nvPr/>
        </p:nvSpPr>
        <p:spPr bwMode="auto">
          <a:xfrm>
            <a:off x="6030913" y="2865438"/>
            <a:ext cx="3200400" cy="1981200"/>
          </a:xfrm>
          <a:prstGeom prst="wedgeRectCallout">
            <a:avLst>
              <a:gd name="adj1" fmla="val -8435"/>
              <a:gd name="adj2" fmla="val 105593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b="1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/>
              <a:t>The value we choose for the decision is called the </a:t>
            </a:r>
            <a:r>
              <a:rPr lang="en-US" sz="2000" b="1">
                <a:solidFill>
                  <a:srgbClr val="1A1A68"/>
                </a:solidFill>
              </a:rPr>
              <a:t>Threshold Value</a:t>
            </a:r>
            <a:r>
              <a:rPr lang="en-US" sz="2000" b="1"/>
              <a:t>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b="1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/>
              <a:t>In this case it = 50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b="1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b="1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ChangeArrowheads="1"/>
          </p:cNvSpPr>
          <p:nvPr/>
        </p:nvSpPr>
        <p:spPr bwMode="auto">
          <a:xfrm>
            <a:off x="5649913" y="1493838"/>
            <a:ext cx="236537" cy="5562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Another Approach…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392113" y="1798638"/>
            <a:ext cx="4608512" cy="4987925"/>
          </a:xfrm>
        </p:spPr>
        <p:txBody>
          <a:bodyPr/>
          <a:lstStyle/>
          <a:p>
            <a:pPr marL="0" indent="1588" eaLnBrk="1"/>
            <a:r>
              <a:rPr lang="en-US" smtClean="0"/>
              <a:t>Instead of turning the motors on or off to move along the line, could we make the robot move forward along the line?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And correct for errors if it drifted off the line?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 rot="-5400000">
            <a:off x="4849813" y="5630863"/>
            <a:ext cx="2057400" cy="1524000"/>
            <a:chOff x="1611312" y="3551237"/>
            <a:chExt cx="2057400" cy="1524000"/>
          </a:xfrm>
        </p:grpSpPr>
        <p:cxnSp>
          <p:nvCxnSpPr>
            <p:cNvPr id="5" name="Straight Connector 4"/>
            <p:cNvCxnSpPr>
              <a:stCxn id="7" idx="3"/>
              <a:endCxn id="8" idx="3"/>
            </p:cNvCxnSpPr>
            <p:nvPr/>
          </p:nvCxnSpPr>
          <p:spPr bwMode="auto">
            <a:xfrm>
              <a:off x="2982912" y="3779837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632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12" name="Rectangle 3"/>
              <p:cNvSpPr/>
              <p:nvPr/>
            </p:nvSpPr>
            <p:spPr bwMode="auto">
              <a:xfrm>
                <a:off x="1916112" y="3856037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754312" y="4008437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297112" y="4198937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26643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26644" name="Rectangle 15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 bwMode="auto">
                <a:xfrm>
                  <a:off x="2449512" y="39322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 bwMode="auto">
                <a:xfrm flipV="1">
                  <a:off x="2449512" y="44656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7" name="Flowchart: Magnetic Disk 6"/>
            <p:cNvSpPr/>
            <p:nvPr/>
          </p:nvSpPr>
          <p:spPr bwMode="auto">
            <a:xfrm>
              <a:off x="2830512" y="35512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8" name="Flowchart: Magnetic Disk 7"/>
            <p:cNvSpPr/>
            <p:nvPr/>
          </p:nvSpPr>
          <p:spPr bwMode="auto">
            <a:xfrm flipV="1">
              <a:off x="2830512" y="48466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87712" y="4198937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1" name="Flowchart: Magnetic Disk 10"/>
            <p:cNvSpPr/>
            <p:nvPr/>
          </p:nvSpPr>
          <p:spPr bwMode="auto">
            <a:xfrm>
              <a:off x="1611312" y="4237037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26630" name="Rectangular Callout 19"/>
          <p:cNvSpPr>
            <a:spLocks noChangeArrowheads="1"/>
          </p:cNvSpPr>
          <p:nvPr/>
        </p:nvSpPr>
        <p:spPr bwMode="auto">
          <a:xfrm>
            <a:off x="7402513" y="4618038"/>
            <a:ext cx="2438400" cy="990600"/>
          </a:xfrm>
          <a:prstGeom prst="wedgeRectCallout">
            <a:avLst>
              <a:gd name="adj1" fmla="val -103616"/>
              <a:gd name="adj2" fmla="val 32894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Perfectly on line </a:t>
            </a:r>
            <a:r>
              <a:rPr lang="en-US">
                <a:sym typeface="Wingdings" pitchFamily="2" charset="2"/>
              </a:rPr>
              <a:t> both motors run at 50% power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ChangeArrowheads="1"/>
          </p:cNvSpPr>
          <p:nvPr/>
        </p:nvSpPr>
        <p:spPr bwMode="auto">
          <a:xfrm>
            <a:off x="5649913" y="1493838"/>
            <a:ext cx="236537" cy="5562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Another Approach…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 rot="-5400000">
            <a:off x="4849813" y="5630863"/>
            <a:ext cx="2057400" cy="1524000"/>
            <a:chOff x="1611312" y="3551237"/>
            <a:chExt cx="2057400" cy="1524000"/>
          </a:xfrm>
        </p:grpSpPr>
        <p:cxnSp>
          <p:nvCxnSpPr>
            <p:cNvPr id="5" name="Straight Connector 4"/>
            <p:cNvCxnSpPr>
              <a:stCxn id="7" idx="3"/>
              <a:endCxn id="8" idx="3"/>
            </p:cNvCxnSpPr>
            <p:nvPr/>
          </p:nvCxnSpPr>
          <p:spPr bwMode="auto">
            <a:xfrm>
              <a:off x="2982912" y="3779837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7676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12" name="Rectangle 3"/>
              <p:cNvSpPr/>
              <p:nvPr/>
            </p:nvSpPr>
            <p:spPr bwMode="auto">
              <a:xfrm>
                <a:off x="1916112" y="3856037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754312" y="4008437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297112" y="4198937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27687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27688" name="Rectangle 15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 bwMode="auto">
                <a:xfrm>
                  <a:off x="2449512" y="39322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 bwMode="auto">
                <a:xfrm flipV="1">
                  <a:off x="2449512" y="44656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7" name="Flowchart: Magnetic Disk 6"/>
            <p:cNvSpPr/>
            <p:nvPr/>
          </p:nvSpPr>
          <p:spPr bwMode="auto">
            <a:xfrm>
              <a:off x="2830512" y="35512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8" name="Flowchart: Magnetic Disk 7"/>
            <p:cNvSpPr/>
            <p:nvPr/>
          </p:nvSpPr>
          <p:spPr bwMode="auto">
            <a:xfrm flipV="1">
              <a:off x="2830512" y="48466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87712" y="4198937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1" name="Flowchart: Magnetic Disk 10"/>
            <p:cNvSpPr/>
            <p:nvPr/>
          </p:nvSpPr>
          <p:spPr bwMode="auto">
            <a:xfrm>
              <a:off x="1611312" y="4237037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27653" name="Rectangular Callout 19"/>
          <p:cNvSpPr>
            <a:spLocks noChangeArrowheads="1"/>
          </p:cNvSpPr>
          <p:nvPr/>
        </p:nvSpPr>
        <p:spPr bwMode="auto">
          <a:xfrm>
            <a:off x="7402513" y="4618038"/>
            <a:ext cx="2438400" cy="990600"/>
          </a:xfrm>
          <a:prstGeom prst="wedgeRectCallout">
            <a:avLst>
              <a:gd name="adj1" fmla="val -103616"/>
              <a:gd name="adj2" fmla="val 32894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Perfectly on line </a:t>
            </a:r>
            <a:r>
              <a:rPr lang="en-US">
                <a:sym typeface="Wingdings" pitchFamily="2" charset="2"/>
              </a:rPr>
              <a:t> both motors run at 50% power</a:t>
            </a:r>
            <a:endParaRPr lang="en-US"/>
          </a:p>
        </p:txBody>
      </p:sp>
      <p:grpSp>
        <p:nvGrpSpPr>
          <p:cNvPr id="27654" name="Group 20"/>
          <p:cNvGrpSpPr>
            <a:grpSpLocks/>
          </p:cNvGrpSpPr>
          <p:nvPr/>
        </p:nvGrpSpPr>
        <p:grpSpPr bwMode="auto">
          <a:xfrm rot="-5098080">
            <a:off x="4849813" y="2963863"/>
            <a:ext cx="2057400" cy="1524000"/>
            <a:chOff x="1611312" y="3551237"/>
            <a:chExt cx="2057400" cy="1524000"/>
          </a:xfrm>
        </p:grpSpPr>
        <p:cxnSp>
          <p:nvCxnSpPr>
            <p:cNvPr id="22" name="Straight Connector 21"/>
            <p:cNvCxnSpPr>
              <a:stCxn id="24" idx="3"/>
              <a:endCxn id="25" idx="3"/>
            </p:cNvCxnSpPr>
            <p:nvPr/>
          </p:nvCxnSpPr>
          <p:spPr bwMode="auto">
            <a:xfrm>
              <a:off x="2984097" y="3778225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7660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29" name="Rectangle 3"/>
              <p:cNvSpPr/>
              <p:nvPr/>
            </p:nvSpPr>
            <p:spPr bwMode="auto">
              <a:xfrm>
                <a:off x="1917423" y="3854495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756808" y="4005283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298943" y="4196928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27671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27672" name="Rectangle 32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 bwMode="auto">
                <a:xfrm>
                  <a:off x="2452461" y="3928093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 bwMode="auto">
                <a:xfrm flipV="1">
                  <a:off x="2453247" y="4461894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24" name="Flowchart: Magnetic Disk 23"/>
            <p:cNvSpPr/>
            <p:nvPr/>
          </p:nvSpPr>
          <p:spPr bwMode="auto">
            <a:xfrm>
              <a:off x="2830513" y="3550411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5" name="Flowchart: Magnetic Disk 24"/>
            <p:cNvSpPr/>
            <p:nvPr/>
          </p:nvSpPr>
          <p:spPr bwMode="auto">
            <a:xfrm flipV="1">
              <a:off x="2831439" y="4845960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89042" y="4198658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612479" y="4236172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27655" name="Rectangular Callout 35"/>
          <p:cNvSpPr>
            <a:spLocks noChangeArrowheads="1"/>
          </p:cNvSpPr>
          <p:nvPr/>
        </p:nvSpPr>
        <p:spPr bwMode="auto">
          <a:xfrm>
            <a:off x="6869113" y="1189038"/>
            <a:ext cx="2133600" cy="1676400"/>
          </a:xfrm>
          <a:prstGeom prst="wedgeRectCallout">
            <a:avLst>
              <a:gd name="adj1" fmla="val -86537"/>
              <a:gd name="adj2" fmla="val 43185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As robot drifts off the line </a:t>
            </a:r>
            <a:r>
              <a:rPr lang="en-US">
                <a:sym typeface="Wingdings" pitchFamily="2" charset="2"/>
              </a:rPr>
              <a:t> run motors at different powers to drive it back to the line’s edge</a:t>
            </a:r>
            <a:endParaRPr lang="en-US"/>
          </a:p>
        </p:txBody>
      </p:sp>
      <p:sp>
        <p:nvSpPr>
          <p:cNvPr id="27656" name="Rectangle 36"/>
          <p:cNvSpPr>
            <a:spLocks noChangeArrowheads="1"/>
          </p:cNvSpPr>
          <p:nvPr/>
        </p:nvSpPr>
        <p:spPr bwMode="auto">
          <a:xfrm>
            <a:off x="4735513" y="5303838"/>
            <a:ext cx="2133600" cy="2255837"/>
          </a:xfrm>
          <a:prstGeom prst="rect">
            <a:avLst/>
          </a:prstGeom>
          <a:solidFill>
            <a:srgbClr val="FFFFFF">
              <a:alpha val="54117"/>
            </a:srgbClr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7657" name="Rectangle 37"/>
          <p:cNvSpPr>
            <a:spLocks noChangeArrowheads="1"/>
          </p:cNvSpPr>
          <p:nvPr/>
        </p:nvSpPr>
        <p:spPr bwMode="auto">
          <a:xfrm>
            <a:off x="6869113" y="4160838"/>
            <a:ext cx="3124200" cy="1981200"/>
          </a:xfrm>
          <a:prstGeom prst="rect">
            <a:avLst/>
          </a:prstGeom>
          <a:solidFill>
            <a:srgbClr val="FFFFFF">
              <a:alpha val="54117"/>
            </a:srgbClr>
          </a:solidFill>
          <a:ln w="2857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7658" name="Content Placeholder 2"/>
          <p:cNvSpPr>
            <a:spLocks noGrp="1"/>
          </p:cNvSpPr>
          <p:nvPr>
            <p:ph idx="1"/>
          </p:nvPr>
        </p:nvSpPr>
        <p:spPr>
          <a:xfrm>
            <a:off x="392113" y="1798638"/>
            <a:ext cx="4608512" cy="4987925"/>
          </a:xfrm>
        </p:spPr>
        <p:txBody>
          <a:bodyPr/>
          <a:lstStyle/>
          <a:p>
            <a:pPr marL="0" indent="1588" eaLnBrk="1"/>
            <a:r>
              <a:rPr lang="en-US" smtClean="0"/>
              <a:t>Instead of turning the motors on or off to move along the line, could we make the robot move forward along the line?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And correct for errors if it drifted off the line?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Take a closer look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76338" y="3627438"/>
            <a:ext cx="207962" cy="28987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 rot="-5098080">
            <a:off x="441325" y="4721225"/>
            <a:ext cx="2057400" cy="1524000"/>
            <a:chOff x="1611312" y="3551237"/>
            <a:chExt cx="2057400" cy="1524000"/>
          </a:xfrm>
        </p:grpSpPr>
        <p:cxnSp>
          <p:nvCxnSpPr>
            <p:cNvPr id="6" name="Straight Connector 5"/>
            <p:cNvCxnSpPr>
              <a:stCxn id="8" idx="3"/>
              <a:endCxn id="9" idx="3"/>
            </p:cNvCxnSpPr>
            <p:nvPr/>
          </p:nvCxnSpPr>
          <p:spPr bwMode="auto">
            <a:xfrm>
              <a:off x="2984097" y="3778225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683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13" name="Rectangle 3"/>
              <p:cNvSpPr/>
              <p:nvPr/>
            </p:nvSpPr>
            <p:spPr bwMode="auto">
              <a:xfrm>
                <a:off x="1917422" y="3854496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756807" y="4005285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298943" y="4196928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28694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28695" name="Rectangle 16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 bwMode="auto">
                <a:xfrm>
                  <a:off x="2452460" y="3928094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 bwMode="auto">
                <a:xfrm flipV="1">
                  <a:off x="2453247" y="4461895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8" name="Flowchart: Magnetic Disk 7"/>
            <p:cNvSpPr/>
            <p:nvPr/>
          </p:nvSpPr>
          <p:spPr bwMode="auto">
            <a:xfrm>
              <a:off x="2830512" y="3550411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9" name="Flowchart: Magnetic Disk 8"/>
            <p:cNvSpPr/>
            <p:nvPr/>
          </p:nvSpPr>
          <p:spPr bwMode="auto">
            <a:xfrm flipV="1">
              <a:off x="2831439" y="4845961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89041" y="4198658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2" name="Flowchart: Magnetic Disk 11"/>
            <p:cNvSpPr/>
            <p:nvPr/>
          </p:nvSpPr>
          <p:spPr bwMode="auto">
            <a:xfrm>
              <a:off x="1612479" y="4236173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28677" name="Rectangle 19"/>
          <p:cNvSpPr>
            <a:spLocks noChangeArrowheads="1"/>
          </p:cNvSpPr>
          <p:nvPr/>
        </p:nvSpPr>
        <p:spPr bwMode="auto">
          <a:xfrm>
            <a:off x="5040313" y="3094038"/>
            <a:ext cx="1274762" cy="4191000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8678" name="Oval 20"/>
          <p:cNvSpPr>
            <a:spLocks noChangeArrowheads="1"/>
          </p:cNvSpPr>
          <p:nvPr/>
        </p:nvSpPr>
        <p:spPr bwMode="auto">
          <a:xfrm>
            <a:off x="5878513" y="43894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8679" name="Rectangular Callout 21"/>
          <p:cNvSpPr>
            <a:spLocks noChangeArrowheads="1"/>
          </p:cNvSpPr>
          <p:nvPr/>
        </p:nvSpPr>
        <p:spPr bwMode="auto">
          <a:xfrm>
            <a:off x="2830513" y="1493838"/>
            <a:ext cx="2819400" cy="838200"/>
          </a:xfrm>
          <a:prstGeom prst="wedgeRectCallout">
            <a:avLst>
              <a:gd name="adj1" fmla="val 74019"/>
              <a:gd name="adj2" fmla="val 144833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Edge of line should give a light sensor reading of about 50</a:t>
            </a:r>
          </a:p>
        </p:txBody>
      </p:sp>
      <p:sp>
        <p:nvSpPr>
          <p:cNvPr id="28680" name="Rectangle 22"/>
          <p:cNvSpPr>
            <a:spLocks noChangeArrowheads="1"/>
          </p:cNvSpPr>
          <p:nvPr/>
        </p:nvSpPr>
        <p:spPr bwMode="auto">
          <a:xfrm>
            <a:off x="1306513" y="4160838"/>
            <a:ext cx="609600" cy="5334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8681" name="TextBox 31"/>
          <p:cNvSpPr txBox="1">
            <a:spLocks noChangeArrowheads="1"/>
          </p:cNvSpPr>
          <p:nvPr/>
        </p:nvSpPr>
        <p:spPr bwMode="auto">
          <a:xfrm>
            <a:off x="7097713" y="4595813"/>
            <a:ext cx="2362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Take a closer look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76338" y="3627438"/>
            <a:ext cx="207962" cy="28987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 rot="-5098080">
            <a:off x="441325" y="4721225"/>
            <a:ext cx="2057400" cy="1524000"/>
            <a:chOff x="1611312" y="3551237"/>
            <a:chExt cx="2057400" cy="1524000"/>
          </a:xfrm>
        </p:grpSpPr>
        <p:cxnSp>
          <p:nvCxnSpPr>
            <p:cNvPr id="6" name="Straight Connector 5"/>
            <p:cNvCxnSpPr>
              <a:stCxn id="8" idx="3"/>
              <a:endCxn id="9" idx="3"/>
            </p:cNvCxnSpPr>
            <p:nvPr/>
          </p:nvCxnSpPr>
          <p:spPr bwMode="auto">
            <a:xfrm>
              <a:off x="2984097" y="3778225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9713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13" name="Rectangle 3"/>
              <p:cNvSpPr/>
              <p:nvPr/>
            </p:nvSpPr>
            <p:spPr bwMode="auto">
              <a:xfrm>
                <a:off x="1917422" y="3854496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756807" y="4005285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298943" y="4196928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29724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29725" name="Rectangle 16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 bwMode="auto">
                <a:xfrm>
                  <a:off x="2452460" y="3928094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 bwMode="auto">
                <a:xfrm flipV="1">
                  <a:off x="2453247" y="4461895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8" name="Flowchart: Magnetic Disk 7"/>
            <p:cNvSpPr/>
            <p:nvPr/>
          </p:nvSpPr>
          <p:spPr bwMode="auto">
            <a:xfrm>
              <a:off x="2830512" y="3550411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9" name="Flowchart: Magnetic Disk 8"/>
            <p:cNvSpPr/>
            <p:nvPr/>
          </p:nvSpPr>
          <p:spPr bwMode="auto">
            <a:xfrm flipV="1">
              <a:off x="2831439" y="4845961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89041" y="4198658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2" name="Flowchart: Magnetic Disk 11"/>
            <p:cNvSpPr/>
            <p:nvPr/>
          </p:nvSpPr>
          <p:spPr bwMode="auto">
            <a:xfrm>
              <a:off x="1612479" y="4236173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29701" name="Rectangle 19"/>
          <p:cNvSpPr>
            <a:spLocks noChangeArrowheads="1"/>
          </p:cNvSpPr>
          <p:nvPr/>
        </p:nvSpPr>
        <p:spPr bwMode="auto">
          <a:xfrm>
            <a:off x="5040313" y="3094038"/>
            <a:ext cx="1274762" cy="4191000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9702" name="Oval 20"/>
          <p:cNvSpPr>
            <a:spLocks noChangeArrowheads="1"/>
          </p:cNvSpPr>
          <p:nvPr/>
        </p:nvSpPr>
        <p:spPr bwMode="auto">
          <a:xfrm>
            <a:off x="5878513" y="46942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9703" name="Rectangle 22"/>
          <p:cNvSpPr>
            <a:spLocks noChangeArrowheads="1"/>
          </p:cNvSpPr>
          <p:nvPr/>
        </p:nvSpPr>
        <p:spPr bwMode="auto">
          <a:xfrm>
            <a:off x="1306513" y="4160838"/>
            <a:ext cx="609600" cy="5334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9704" name="TextBox 31"/>
          <p:cNvSpPr txBox="1">
            <a:spLocks noChangeArrowheads="1"/>
          </p:cNvSpPr>
          <p:nvPr/>
        </p:nvSpPr>
        <p:spPr bwMode="auto">
          <a:xfrm>
            <a:off x="7631113" y="4900613"/>
            <a:ext cx="2362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50</a:t>
            </a:r>
          </a:p>
        </p:txBody>
      </p:sp>
      <p:sp>
        <p:nvSpPr>
          <p:cNvPr id="29705" name="Oval 23"/>
          <p:cNvSpPr>
            <a:spLocks noChangeArrowheads="1"/>
          </p:cNvSpPr>
          <p:nvPr/>
        </p:nvSpPr>
        <p:spPr bwMode="auto">
          <a:xfrm>
            <a:off x="5345113" y="59896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9706" name="TextBox 24"/>
          <p:cNvSpPr txBox="1">
            <a:spLocks noChangeArrowheads="1"/>
          </p:cNvSpPr>
          <p:nvPr/>
        </p:nvSpPr>
        <p:spPr bwMode="auto">
          <a:xfrm>
            <a:off x="7631113" y="6196013"/>
            <a:ext cx="2362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 30</a:t>
            </a:r>
          </a:p>
        </p:txBody>
      </p:sp>
      <p:sp>
        <p:nvSpPr>
          <p:cNvPr id="29707" name="Oval 25"/>
          <p:cNvSpPr>
            <a:spLocks noChangeArrowheads="1"/>
          </p:cNvSpPr>
          <p:nvPr/>
        </p:nvSpPr>
        <p:spPr bwMode="auto">
          <a:xfrm>
            <a:off x="6640513" y="33988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9708" name="TextBox 26"/>
          <p:cNvSpPr txBox="1">
            <a:spLocks noChangeArrowheads="1"/>
          </p:cNvSpPr>
          <p:nvPr/>
        </p:nvSpPr>
        <p:spPr bwMode="auto">
          <a:xfrm>
            <a:off x="7631113" y="3605213"/>
            <a:ext cx="2362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70</a:t>
            </a:r>
          </a:p>
        </p:txBody>
      </p:sp>
      <p:sp>
        <p:nvSpPr>
          <p:cNvPr id="29709" name="TextBox 27"/>
          <p:cNvSpPr txBox="1">
            <a:spLocks noChangeArrowheads="1"/>
          </p:cNvSpPr>
          <p:nvPr/>
        </p:nvSpPr>
        <p:spPr bwMode="auto">
          <a:xfrm>
            <a:off x="4759325" y="2255838"/>
            <a:ext cx="3124200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Threshold Value = 50</a:t>
            </a:r>
          </a:p>
        </p:txBody>
      </p:sp>
      <p:cxnSp>
        <p:nvCxnSpPr>
          <p:cNvPr id="29710" name="Straight Arrow Connector 29"/>
          <p:cNvCxnSpPr>
            <a:cxnSpLocks noChangeShapeType="1"/>
          </p:cNvCxnSpPr>
          <p:nvPr/>
        </p:nvCxnSpPr>
        <p:spPr bwMode="auto">
          <a:xfrm>
            <a:off x="6335713" y="2636838"/>
            <a:ext cx="0" cy="457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11" name="TextBox 30"/>
          <p:cNvSpPr txBox="1">
            <a:spLocks noChangeArrowheads="1"/>
          </p:cNvSpPr>
          <p:nvPr/>
        </p:nvSpPr>
        <p:spPr bwMode="auto">
          <a:xfrm>
            <a:off x="7554913" y="2865438"/>
            <a:ext cx="2068512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Actual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Define the Error</a:t>
            </a:r>
          </a:p>
        </p:txBody>
      </p:sp>
      <p:sp>
        <p:nvSpPr>
          <p:cNvPr id="30723" name="Rectangle 19"/>
          <p:cNvSpPr>
            <a:spLocks noChangeArrowheads="1"/>
          </p:cNvSpPr>
          <p:nvPr/>
        </p:nvSpPr>
        <p:spPr bwMode="auto">
          <a:xfrm>
            <a:off x="5040313" y="3094038"/>
            <a:ext cx="1274762" cy="4191000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24" name="Oval 20"/>
          <p:cNvSpPr>
            <a:spLocks noChangeArrowheads="1"/>
          </p:cNvSpPr>
          <p:nvPr/>
        </p:nvSpPr>
        <p:spPr bwMode="auto">
          <a:xfrm>
            <a:off x="5878513" y="46942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25" name="TextBox 31"/>
          <p:cNvSpPr txBox="1">
            <a:spLocks noChangeArrowheads="1"/>
          </p:cNvSpPr>
          <p:nvPr/>
        </p:nvSpPr>
        <p:spPr bwMode="auto">
          <a:xfrm>
            <a:off x="7631113" y="4900613"/>
            <a:ext cx="2362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50</a:t>
            </a:r>
          </a:p>
        </p:txBody>
      </p:sp>
      <p:sp>
        <p:nvSpPr>
          <p:cNvPr id="30726" name="Oval 23"/>
          <p:cNvSpPr>
            <a:spLocks noChangeArrowheads="1"/>
          </p:cNvSpPr>
          <p:nvPr/>
        </p:nvSpPr>
        <p:spPr bwMode="auto">
          <a:xfrm>
            <a:off x="5345113" y="59896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27" name="TextBox 24"/>
          <p:cNvSpPr txBox="1">
            <a:spLocks noChangeArrowheads="1"/>
          </p:cNvSpPr>
          <p:nvPr/>
        </p:nvSpPr>
        <p:spPr bwMode="auto">
          <a:xfrm>
            <a:off x="7631113" y="6196013"/>
            <a:ext cx="2362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 30</a:t>
            </a:r>
          </a:p>
        </p:txBody>
      </p:sp>
      <p:sp>
        <p:nvSpPr>
          <p:cNvPr id="30728" name="Oval 25"/>
          <p:cNvSpPr>
            <a:spLocks noChangeArrowheads="1"/>
          </p:cNvSpPr>
          <p:nvPr/>
        </p:nvSpPr>
        <p:spPr bwMode="auto">
          <a:xfrm>
            <a:off x="6640513" y="33988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29" name="TextBox 26"/>
          <p:cNvSpPr txBox="1">
            <a:spLocks noChangeArrowheads="1"/>
          </p:cNvSpPr>
          <p:nvPr/>
        </p:nvSpPr>
        <p:spPr bwMode="auto">
          <a:xfrm>
            <a:off x="7631113" y="3605213"/>
            <a:ext cx="2362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70</a:t>
            </a:r>
          </a:p>
        </p:txBody>
      </p:sp>
      <p:sp>
        <p:nvSpPr>
          <p:cNvPr id="30730" name="TextBox 27"/>
          <p:cNvSpPr txBox="1">
            <a:spLocks noChangeArrowheads="1"/>
          </p:cNvSpPr>
          <p:nvPr/>
        </p:nvSpPr>
        <p:spPr bwMode="auto">
          <a:xfrm>
            <a:off x="4759325" y="2255838"/>
            <a:ext cx="3124200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Threshold Value = 50</a:t>
            </a:r>
          </a:p>
        </p:txBody>
      </p:sp>
      <p:cxnSp>
        <p:nvCxnSpPr>
          <p:cNvPr id="30731" name="Straight Arrow Connector 29"/>
          <p:cNvCxnSpPr>
            <a:cxnSpLocks noChangeShapeType="1"/>
          </p:cNvCxnSpPr>
          <p:nvPr/>
        </p:nvCxnSpPr>
        <p:spPr bwMode="auto">
          <a:xfrm>
            <a:off x="6335713" y="2636838"/>
            <a:ext cx="0" cy="457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2" name="TextBox 30"/>
          <p:cNvSpPr txBox="1">
            <a:spLocks noChangeArrowheads="1"/>
          </p:cNvSpPr>
          <p:nvPr/>
        </p:nvSpPr>
        <p:spPr bwMode="auto">
          <a:xfrm>
            <a:off x="7554913" y="2865438"/>
            <a:ext cx="2068512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Actual Values</a:t>
            </a:r>
          </a:p>
        </p:txBody>
      </p:sp>
      <p:sp>
        <p:nvSpPr>
          <p:cNvPr id="30733" name="TextBox 32"/>
          <p:cNvSpPr txBox="1">
            <a:spLocks noChangeArrowheads="1"/>
          </p:cNvSpPr>
          <p:nvPr/>
        </p:nvSpPr>
        <p:spPr bwMode="auto">
          <a:xfrm>
            <a:off x="2671763" y="1457325"/>
            <a:ext cx="47355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/>
              <a:t>Error = Threshold - Actual</a:t>
            </a:r>
          </a:p>
        </p:txBody>
      </p:sp>
      <p:sp>
        <p:nvSpPr>
          <p:cNvPr id="30734" name="TextBox 33"/>
          <p:cNvSpPr txBox="1">
            <a:spLocks noChangeArrowheads="1"/>
          </p:cNvSpPr>
          <p:nvPr/>
        </p:nvSpPr>
        <p:spPr bwMode="auto">
          <a:xfrm>
            <a:off x="2030413" y="3605213"/>
            <a:ext cx="20685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Error =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-</a:t>
            </a:r>
            <a:r>
              <a:rPr lang="en-US" b="1"/>
              <a:t> 20</a:t>
            </a:r>
          </a:p>
        </p:txBody>
      </p:sp>
      <p:sp>
        <p:nvSpPr>
          <p:cNvPr id="30735" name="TextBox 34"/>
          <p:cNvSpPr txBox="1">
            <a:spLocks noChangeArrowheads="1"/>
          </p:cNvSpPr>
          <p:nvPr/>
        </p:nvSpPr>
        <p:spPr bwMode="auto">
          <a:xfrm>
            <a:off x="2030413" y="4900613"/>
            <a:ext cx="20685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Error = 0</a:t>
            </a:r>
          </a:p>
        </p:txBody>
      </p:sp>
      <p:sp>
        <p:nvSpPr>
          <p:cNvPr id="30736" name="TextBox 35"/>
          <p:cNvSpPr txBox="1">
            <a:spLocks noChangeArrowheads="1"/>
          </p:cNvSpPr>
          <p:nvPr/>
        </p:nvSpPr>
        <p:spPr bwMode="auto">
          <a:xfrm>
            <a:off x="2030413" y="6196013"/>
            <a:ext cx="20685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Error =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How to control the robot’s motors</a:t>
            </a:r>
          </a:p>
        </p:txBody>
      </p:sp>
      <p:grpSp>
        <p:nvGrpSpPr>
          <p:cNvPr id="31747" name="Group 32"/>
          <p:cNvGrpSpPr>
            <a:grpSpLocks/>
          </p:cNvGrpSpPr>
          <p:nvPr/>
        </p:nvGrpSpPr>
        <p:grpSpPr bwMode="auto">
          <a:xfrm>
            <a:off x="-1436688" y="2255838"/>
            <a:ext cx="722313" cy="1374775"/>
            <a:chOff x="708005" y="3627437"/>
            <a:chExt cx="1524000" cy="2898504"/>
          </a:xfrm>
        </p:grpSpPr>
        <p:sp>
          <p:nvSpPr>
            <p:cNvPr id="31759" name="Rectangle 3"/>
            <p:cNvSpPr>
              <a:spLocks noChangeArrowheads="1"/>
            </p:cNvSpPr>
            <p:nvPr/>
          </p:nvSpPr>
          <p:spPr bwMode="auto">
            <a:xfrm>
              <a:off x="1176298" y="3627437"/>
              <a:ext cx="207424" cy="2898504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grpSp>
          <p:nvGrpSpPr>
            <p:cNvPr id="31760" name="Group 4"/>
            <p:cNvGrpSpPr>
              <a:grpSpLocks/>
            </p:cNvGrpSpPr>
            <p:nvPr/>
          </p:nvGrpSpPr>
          <p:grpSpPr bwMode="auto">
            <a:xfrm rot="-5098080">
              <a:off x="441305" y="4721913"/>
              <a:ext cx="2057400" cy="1524000"/>
              <a:chOff x="1611312" y="3551237"/>
              <a:chExt cx="2057400" cy="1524000"/>
            </a:xfrm>
          </p:grpSpPr>
          <p:cxnSp>
            <p:nvCxnSpPr>
              <p:cNvPr id="6" name="Straight Connector 5"/>
              <p:cNvCxnSpPr>
                <a:stCxn id="8" idx="3"/>
                <a:endCxn id="9" idx="3"/>
              </p:cNvCxnSpPr>
              <p:nvPr/>
            </p:nvCxnSpPr>
            <p:spPr bwMode="auto">
              <a:xfrm>
                <a:off x="2981334" y="3775824"/>
                <a:ext cx="0" cy="1068475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1762" name="Group 10"/>
              <p:cNvGrpSpPr>
                <a:grpSpLocks/>
              </p:cNvGrpSpPr>
              <p:nvPr/>
            </p:nvGrpSpPr>
            <p:grpSpPr bwMode="auto">
              <a:xfrm>
                <a:off x="1916112" y="3856037"/>
                <a:ext cx="1371600" cy="914400"/>
                <a:chOff x="1916112" y="3856037"/>
                <a:chExt cx="1371600" cy="914400"/>
              </a:xfrm>
            </p:grpSpPr>
            <p:sp>
              <p:nvSpPr>
                <p:cNvPr id="13" name="Rectangle 3"/>
                <p:cNvSpPr/>
                <p:nvPr/>
              </p:nvSpPr>
              <p:spPr bwMode="auto">
                <a:xfrm>
                  <a:off x="1915509" y="3852694"/>
                  <a:ext cx="1372270" cy="91439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2760407" y="4006383"/>
                  <a:ext cx="378210" cy="60959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2299370" y="4194042"/>
                  <a:ext cx="76982" cy="23111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grpSp>
              <p:nvGrpSpPr>
                <p:cNvPr id="31773" name="Group 9"/>
                <p:cNvGrpSpPr>
                  <a:grpSpLocks/>
                </p:cNvGrpSpPr>
                <p:nvPr/>
              </p:nvGrpSpPr>
              <p:grpSpPr bwMode="auto">
                <a:xfrm>
                  <a:off x="2449512" y="3970337"/>
                  <a:ext cx="228600" cy="685800"/>
                  <a:chOff x="2449512" y="3932237"/>
                  <a:chExt cx="228600" cy="685800"/>
                </a:xfrm>
              </p:grpSpPr>
              <p:sp>
                <p:nvSpPr>
                  <p:cNvPr id="3177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449512" y="4160837"/>
                    <a:ext cx="2286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8" name="Isosceles Triangle 17"/>
                  <p:cNvSpPr/>
                  <p:nvPr/>
                </p:nvSpPr>
                <p:spPr bwMode="auto">
                  <a:xfrm>
                    <a:off x="2457246" y="3923271"/>
                    <a:ext cx="230944" cy="154075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  <p:sp>
                <p:nvSpPr>
                  <p:cNvPr id="19" name="Isosceles Triangle 18"/>
                  <p:cNvSpPr/>
                  <p:nvPr/>
                </p:nvSpPr>
                <p:spPr bwMode="auto">
                  <a:xfrm flipV="1">
                    <a:off x="2456953" y="4454557"/>
                    <a:ext cx="230944" cy="154075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8" name="Flowchart: Magnetic Disk 7"/>
              <p:cNvSpPr/>
              <p:nvPr/>
            </p:nvSpPr>
            <p:spPr bwMode="auto">
              <a:xfrm>
                <a:off x="2830579" y="3545270"/>
                <a:ext cx="307924" cy="227762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9" name="Flowchart: Magnetic Disk 8"/>
              <p:cNvSpPr/>
              <p:nvPr/>
            </p:nvSpPr>
            <p:spPr bwMode="auto">
              <a:xfrm flipV="1">
                <a:off x="2830538" y="4843163"/>
                <a:ext cx="307924" cy="227762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3440112" y="41989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287526" y="4194483"/>
                <a:ext cx="227596" cy="231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2" name="Flowchart: Magnetic Disk 11"/>
              <p:cNvSpPr/>
              <p:nvPr/>
            </p:nvSpPr>
            <p:spPr bwMode="auto">
              <a:xfrm>
                <a:off x="1610893" y="4234468"/>
                <a:ext cx="227596" cy="150726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</p:grpSp>
      <p:sp>
        <p:nvSpPr>
          <p:cNvPr id="31748" name="Rectangle 19"/>
          <p:cNvSpPr>
            <a:spLocks noChangeArrowheads="1"/>
          </p:cNvSpPr>
          <p:nvPr/>
        </p:nvSpPr>
        <p:spPr bwMode="auto">
          <a:xfrm>
            <a:off x="5040313" y="3094038"/>
            <a:ext cx="1274762" cy="4191000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1749" name="Oval 20"/>
          <p:cNvSpPr>
            <a:spLocks noChangeArrowheads="1"/>
          </p:cNvSpPr>
          <p:nvPr/>
        </p:nvSpPr>
        <p:spPr bwMode="auto">
          <a:xfrm>
            <a:off x="5878513" y="46942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1750" name="TextBox 31"/>
          <p:cNvSpPr txBox="1">
            <a:spLocks noChangeArrowheads="1"/>
          </p:cNvSpPr>
          <p:nvPr/>
        </p:nvSpPr>
        <p:spPr bwMode="auto">
          <a:xfrm>
            <a:off x="7631113" y="4900613"/>
            <a:ext cx="23622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50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Error = 0</a:t>
            </a:r>
          </a:p>
        </p:txBody>
      </p:sp>
      <p:sp>
        <p:nvSpPr>
          <p:cNvPr id="31751" name="Oval 23"/>
          <p:cNvSpPr>
            <a:spLocks noChangeArrowheads="1"/>
          </p:cNvSpPr>
          <p:nvPr/>
        </p:nvSpPr>
        <p:spPr bwMode="auto">
          <a:xfrm>
            <a:off x="5345113" y="59896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1752" name="TextBox 24"/>
          <p:cNvSpPr txBox="1">
            <a:spLocks noChangeArrowheads="1"/>
          </p:cNvSpPr>
          <p:nvPr/>
        </p:nvSpPr>
        <p:spPr bwMode="auto">
          <a:xfrm>
            <a:off x="7631113" y="6196013"/>
            <a:ext cx="23622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 30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Error = 20</a:t>
            </a:r>
          </a:p>
        </p:txBody>
      </p:sp>
      <p:sp>
        <p:nvSpPr>
          <p:cNvPr id="31753" name="Oval 25"/>
          <p:cNvSpPr>
            <a:spLocks noChangeArrowheads="1"/>
          </p:cNvSpPr>
          <p:nvPr/>
        </p:nvSpPr>
        <p:spPr bwMode="auto">
          <a:xfrm>
            <a:off x="6640513" y="33988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7631113" y="3605213"/>
            <a:ext cx="23622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70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Error = -20</a:t>
            </a:r>
          </a:p>
        </p:txBody>
      </p:sp>
      <p:sp>
        <p:nvSpPr>
          <p:cNvPr id="31755" name="TextBox 27"/>
          <p:cNvSpPr txBox="1">
            <a:spLocks noChangeArrowheads="1"/>
          </p:cNvSpPr>
          <p:nvPr/>
        </p:nvSpPr>
        <p:spPr bwMode="auto">
          <a:xfrm>
            <a:off x="4759325" y="2255838"/>
            <a:ext cx="3124200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Threshold Value = 50</a:t>
            </a:r>
          </a:p>
        </p:txBody>
      </p:sp>
      <p:cxnSp>
        <p:nvCxnSpPr>
          <p:cNvPr id="31756" name="Straight Arrow Connector 29"/>
          <p:cNvCxnSpPr>
            <a:cxnSpLocks noChangeShapeType="1"/>
          </p:cNvCxnSpPr>
          <p:nvPr/>
        </p:nvCxnSpPr>
        <p:spPr bwMode="auto">
          <a:xfrm>
            <a:off x="6335713" y="2636838"/>
            <a:ext cx="0" cy="457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57" name="TextBox 30"/>
          <p:cNvSpPr txBox="1">
            <a:spLocks noChangeArrowheads="1"/>
          </p:cNvSpPr>
          <p:nvPr/>
        </p:nvSpPr>
        <p:spPr bwMode="auto">
          <a:xfrm>
            <a:off x="7554913" y="2865438"/>
            <a:ext cx="2068512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Actual Values</a:t>
            </a:r>
          </a:p>
        </p:txBody>
      </p:sp>
      <p:sp>
        <p:nvSpPr>
          <p:cNvPr id="31758" name="TextBox 33"/>
          <p:cNvSpPr txBox="1">
            <a:spLocks noChangeArrowheads="1"/>
          </p:cNvSpPr>
          <p:nvPr/>
        </p:nvSpPr>
        <p:spPr bwMode="auto">
          <a:xfrm>
            <a:off x="544513" y="1417638"/>
            <a:ext cx="38100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Start with motors going forward at some power level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Watch the light sensor values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Measure Error = Threshold – Actual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Raise or Reduce each Motor’s Power based on the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455582E-6844-48D3-8C57-8D4CE7D22E01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Connect One Light Sensor - 2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589088"/>
            <a:ext cx="9070975" cy="4899025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Discuss types of readings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Example – Compare the floor with the blue tape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Pseudocode – One Approach</a:t>
            </a:r>
          </a:p>
        </p:txBody>
      </p:sp>
      <p:grpSp>
        <p:nvGrpSpPr>
          <p:cNvPr id="32771" name="Group 32"/>
          <p:cNvGrpSpPr>
            <a:grpSpLocks/>
          </p:cNvGrpSpPr>
          <p:nvPr/>
        </p:nvGrpSpPr>
        <p:grpSpPr bwMode="auto">
          <a:xfrm>
            <a:off x="-1436688" y="2255838"/>
            <a:ext cx="722313" cy="1374775"/>
            <a:chOff x="708005" y="3627437"/>
            <a:chExt cx="1524000" cy="2898504"/>
          </a:xfrm>
        </p:grpSpPr>
        <p:sp>
          <p:nvSpPr>
            <p:cNvPr id="32784" name="Rectangle 3"/>
            <p:cNvSpPr>
              <a:spLocks noChangeArrowheads="1"/>
            </p:cNvSpPr>
            <p:nvPr/>
          </p:nvSpPr>
          <p:spPr bwMode="auto">
            <a:xfrm>
              <a:off x="1176298" y="3627437"/>
              <a:ext cx="207424" cy="2898504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grpSp>
          <p:nvGrpSpPr>
            <p:cNvPr id="32785" name="Group 4"/>
            <p:cNvGrpSpPr>
              <a:grpSpLocks/>
            </p:cNvGrpSpPr>
            <p:nvPr/>
          </p:nvGrpSpPr>
          <p:grpSpPr bwMode="auto">
            <a:xfrm rot="-5098080">
              <a:off x="441305" y="4721913"/>
              <a:ext cx="2057400" cy="1524000"/>
              <a:chOff x="1611312" y="3551237"/>
              <a:chExt cx="2057400" cy="1524000"/>
            </a:xfrm>
          </p:grpSpPr>
          <p:cxnSp>
            <p:nvCxnSpPr>
              <p:cNvPr id="6" name="Straight Connector 5"/>
              <p:cNvCxnSpPr>
                <a:stCxn id="8" idx="3"/>
                <a:endCxn id="9" idx="3"/>
              </p:cNvCxnSpPr>
              <p:nvPr/>
            </p:nvCxnSpPr>
            <p:spPr bwMode="auto">
              <a:xfrm>
                <a:off x="2981334" y="3775824"/>
                <a:ext cx="0" cy="1068475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2787" name="Group 10"/>
              <p:cNvGrpSpPr>
                <a:grpSpLocks/>
              </p:cNvGrpSpPr>
              <p:nvPr/>
            </p:nvGrpSpPr>
            <p:grpSpPr bwMode="auto">
              <a:xfrm>
                <a:off x="1916112" y="3856037"/>
                <a:ext cx="1371600" cy="914400"/>
                <a:chOff x="1916112" y="3856037"/>
                <a:chExt cx="1371600" cy="914400"/>
              </a:xfrm>
            </p:grpSpPr>
            <p:sp>
              <p:nvSpPr>
                <p:cNvPr id="13" name="Rectangle 3"/>
                <p:cNvSpPr/>
                <p:nvPr/>
              </p:nvSpPr>
              <p:spPr bwMode="auto">
                <a:xfrm>
                  <a:off x="1915509" y="3852694"/>
                  <a:ext cx="1372270" cy="91439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2760407" y="4006383"/>
                  <a:ext cx="378210" cy="60959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2299370" y="4194042"/>
                  <a:ext cx="76982" cy="23111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grpSp>
              <p:nvGrpSpPr>
                <p:cNvPr id="32798" name="Group 9"/>
                <p:cNvGrpSpPr>
                  <a:grpSpLocks/>
                </p:cNvGrpSpPr>
                <p:nvPr/>
              </p:nvGrpSpPr>
              <p:grpSpPr bwMode="auto">
                <a:xfrm>
                  <a:off x="2449512" y="3970337"/>
                  <a:ext cx="228600" cy="685800"/>
                  <a:chOff x="2449512" y="3932237"/>
                  <a:chExt cx="228600" cy="685800"/>
                </a:xfrm>
              </p:grpSpPr>
              <p:sp>
                <p:nvSpPr>
                  <p:cNvPr id="3279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449512" y="4160837"/>
                    <a:ext cx="2286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8" name="Isosceles Triangle 17"/>
                  <p:cNvSpPr/>
                  <p:nvPr/>
                </p:nvSpPr>
                <p:spPr bwMode="auto">
                  <a:xfrm>
                    <a:off x="2457246" y="3923271"/>
                    <a:ext cx="230944" cy="154075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  <p:sp>
                <p:nvSpPr>
                  <p:cNvPr id="19" name="Isosceles Triangle 18"/>
                  <p:cNvSpPr/>
                  <p:nvPr/>
                </p:nvSpPr>
                <p:spPr bwMode="auto">
                  <a:xfrm flipV="1">
                    <a:off x="2456953" y="4454557"/>
                    <a:ext cx="230944" cy="154075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8" name="Flowchart: Magnetic Disk 7"/>
              <p:cNvSpPr/>
              <p:nvPr/>
            </p:nvSpPr>
            <p:spPr bwMode="auto">
              <a:xfrm>
                <a:off x="2830579" y="3545270"/>
                <a:ext cx="307924" cy="227762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9" name="Flowchart: Magnetic Disk 8"/>
              <p:cNvSpPr/>
              <p:nvPr/>
            </p:nvSpPr>
            <p:spPr bwMode="auto">
              <a:xfrm flipV="1">
                <a:off x="2830538" y="4843163"/>
                <a:ext cx="307924" cy="227762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3440112" y="41989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287526" y="4194483"/>
                <a:ext cx="227596" cy="231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2" name="Flowchart: Magnetic Disk 11"/>
              <p:cNvSpPr/>
              <p:nvPr/>
            </p:nvSpPr>
            <p:spPr bwMode="auto">
              <a:xfrm>
                <a:off x="1610893" y="4234468"/>
                <a:ext cx="227596" cy="150726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</p:grpSp>
      <p:sp>
        <p:nvSpPr>
          <p:cNvPr id="32772" name="Rectangle 19"/>
          <p:cNvSpPr>
            <a:spLocks noChangeArrowheads="1"/>
          </p:cNvSpPr>
          <p:nvPr/>
        </p:nvSpPr>
        <p:spPr bwMode="auto">
          <a:xfrm>
            <a:off x="5040313" y="3094038"/>
            <a:ext cx="1274762" cy="4191000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3" name="Oval 20"/>
          <p:cNvSpPr>
            <a:spLocks noChangeArrowheads="1"/>
          </p:cNvSpPr>
          <p:nvPr/>
        </p:nvSpPr>
        <p:spPr bwMode="auto">
          <a:xfrm>
            <a:off x="5878513" y="46942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4" name="TextBox 31"/>
          <p:cNvSpPr txBox="1">
            <a:spLocks noChangeArrowheads="1"/>
          </p:cNvSpPr>
          <p:nvPr/>
        </p:nvSpPr>
        <p:spPr bwMode="auto">
          <a:xfrm>
            <a:off x="7631113" y="4900613"/>
            <a:ext cx="23622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50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Error = 0</a:t>
            </a:r>
          </a:p>
        </p:txBody>
      </p:sp>
      <p:sp>
        <p:nvSpPr>
          <p:cNvPr id="32775" name="Oval 23"/>
          <p:cNvSpPr>
            <a:spLocks noChangeArrowheads="1"/>
          </p:cNvSpPr>
          <p:nvPr/>
        </p:nvSpPr>
        <p:spPr bwMode="auto">
          <a:xfrm>
            <a:off x="5345113" y="59896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6" name="TextBox 24"/>
          <p:cNvSpPr txBox="1">
            <a:spLocks noChangeArrowheads="1"/>
          </p:cNvSpPr>
          <p:nvPr/>
        </p:nvSpPr>
        <p:spPr bwMode="auto">
          <a:xfrm>
            <a:off x="7631113" y="6196013"/>
            <a:ext cx="23622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 30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Error = 20</a:t>
            </a:r>
          </a:p>
        </p:txBody>
      </p:sp>
      <p:sp>
        <p:nvSpPr>
          <p:cNvPr id="32777" name="Oval 25"/>
          <p:cNvSpPr>
            <a:spLocks noChangeArrowheads="1"/>
          </p:cNvSpPr>
          <p:nvPr/>
        </p:nvSpPr>
        <p:spPr bwMode="auto">
          <a:xfrm>
            <a:off x="6640513" y="3398838"/>
            <a:ext cx="762000" cy="762000"/>
          </a:xfrm>
          <a:prstGeom prst="ellipse">
            <a:avLst/>
          </a:prstGeom>
          <a:solidFill>
            <a:srgbClr val="C00000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2778" name="TextBox 26"/>
          <p:cNvSpPr txBox="1">
            <a:spLocks noChangeArrowheads="1"/>
          </p:cNvSpPr>
          <p:nvPr/>
        </p:nvSpPr>
        <p:spPr bwMode="auto">
          <a:xfrm>
            <a:off x="7631113" y="3605213"/>
            <a:ext cx="23622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Light sensor = 70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Error = -20</a:t>
            </a:r>
          </a:p>
        </p:txBody>
      </p:sp>
      <p:sp>
        <p:nvSpPr>
          <p:cNvPr id="32779" name="TextBox 27"/>
          <p:cNvSpPr txBox="1">
            <a:spLocks noChangeArrowheads="1"/>
          </p:cNvSpPr>
          <p:nvPr/>
        </p:nvSpPr>
        <p:spPr bwMode="auto">
          <a:xfrm>
            <a:off x="4759325" y="2255838"/>
            <a:ext cx="3124200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Threshold Value = 50</a:t>
            </a:r>
          </a:p>
        </p:txBody>
      </p:sp>
      <p:cxnSp>
        <p:nvCxnSpPr>
          <p:cNvPr id="32780" name="Straight Arrow Connector 29"/>
          <p:cNvCxnSpPr>
            <a:cxnSpLocks noChangeShapeType="1"/>
          </p:cNvCxnSpPr>
          <p:nvPr/>
        </p:nvCxnSpPr>
        <p:spPr bwMode="auto">
          <a:xfrm>
            <a:off x="6335713" y="2636838"/>
            <a:ext cx="0" cy="457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81" name="TextBox 30"/>
          <p:cNvSpPr txBox="1">
            <a:spLocks noChangeArrowheads="1"/>
          </p:cNvSpPr>
          <p:nvPr/>
        </p:nvSpPr>
        <p:spPr bwMode="auto">
          <a:xfrm>
            <a:off x="7554913" y="2865438"/>
            <a:ext cx="2068512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/>
              <a:t>Actual Values</a:t>
            </a:r>
          </a:p>
        </p:txBody>
      </p:sp>
      <p:sp>
        <p:nvSpPr>
          <p:cNvPr id="32782" name="TextBox 33"/>
          <p:cNvSpPr txBox="1">
            <a:spLocks noChangeArrowheads="1"/>
          </p:cNvSpPr>
          <p:nvPr/>
        </p:nvSpPr>
        <p:spPr bwMode="auto">
          <a:xfrm>
            <a:off x="315913" y="1112838"/>
            <a:ext cx="44958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Define Variables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MotorPower = 50%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Threshold = 50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Error = 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solidFill>
                  <a:srgbClr val="1A1A68"/>
                </a:solidFill>
                <a:latin typeface="Courier New" pitchFamily="49" charset="0"/>
                <a:cs typeface="Courier New" pitchFamily="49" charset="0"/>
              </a:rPr>
              <a:t>Start Loop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Error =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 Threshold – </a:t>
            </a:r>
            <a:r>
              <a:rPr lang="en-US" sz="28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Actual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LeftMotor = 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 MotorPower – Error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RightMotor =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latin typeface="Courier New" pitchFamily="49" charset="0"/>
                <a:cs typeface="Courier New" pitchFamily="49" charset="0"/>
              </a:rPr>
              <a:t> MotorPower + Error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b="1">
                <a:solidFill>
                  <a:srgbClr val="1A1A68"/>
                </a:solidFill>
                <a:latin typeface="Courier New" pitchFamily="49" charset="0"/>
                <a:cs typeface="Courier New" pitchFamily="49" charset="0"/>
              </a:rPr>
              <a:t>End Loop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783" name="TextBox 32"/>
          <p:cNvSpPr txBox="1">
            <a:spLocks noChangeArrowheads="1"/>
          </p:cNvSpPr>
          <p:nvPr/>
        </p:nvSpPr>
        <p:spPr bwMode="auto">
          <a:xfrm>
            <a:off x="4506913" y="1570038"/>
            <a:ext cx="3657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Desired power =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Sample Proportional Program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 l="6615" t="33025" r="67867" b="42574"/>
          <a:stretch>
            <a:fillRect/>
          </a:stretch>
        </p:blipFill>
        <p:spPr bwMode="auto">
          <a:xfrm>
            <a:off x="773113" y="1265238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 l="31602" t="36208" r="7269" b="35146"/>
          <a:stretch>
            <a:fillRect/>
          </a:stretch>
        </p:blipFill>
        <p:spPr bwMode="auto">
          <a:xfrm>
            <a:off x="773113" y="3017838"/>
            <a:ext cx="7848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/>
          <a:srcRect l="33383" t="39391" r="24481" b="29842"/>
          <a:stretch>
            <a:fillRect/>
          </a:stretch>
        </p:blipFill>
        <p:spPr bwMode="auto">
          <a:xfrm>
            <a:off x="773113" y="5075238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8" name="Straight Connector 14"/>
          <p:cNvCxnSpPr>
            <a:cxnSpLocks noChangeShapeType="1"/>
          </p:cNvCxnSpPr>
          <p:nvPr/>
        </p:nvCxnSpPr>
        <p:spPr bwMode="auto">
          <a:xfrm>
            <a:off x="4468813" y="2132013"/>
            <a:ext cx="0" cy="7620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799" name="Straight Connector 15"/>
          <p:cNvCxnSpPr>
            <a:cxnSpLocks noChangeShapeType="1"/>
          </p:cNvCxnSpPr>
          <p:nvPr/>
        </p:nvCxnSpPr>
        <p:spPr bwMode="auto">
          <a:xfrm flipV="1">
            <a:off x="468313" y="2865438"/>
            <a:ext cx="4038600" cy="762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 type="triangle" w="med" len="med"/>
            <a:tailEnd/>
          </a:ln>
        </p:spPr>
      </p:cxnSp>
      <p:cxnSp>
        <p:nvCxnSpPr>
          <p:cNvPr id="33800" name="Straight Connector 20"/>
          <p:cNvCxnSpPr>
            <a:cxnSpLocks noChangeShapeType="1"/>
          </p:cNvCxnSpPr>
          <p:nvPr/>
        </p:nvCxnSpPr>
        <p:spPr bwMode="auto">
          <a:xfrm>
            <a:off x="468313" y="2941638"/>
            <a:ext cx="0" cy="7620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801" name="Straight Connector 21"/>
          <p:cNvCxnSpPr>
            <a:cxnSpLocks noChangeShapeType="1"/>
          </p:cNvCxnSpPr>
          <p:nvPr/>
        </p:nvCxnSpPr>
        <p:spPr bwMode="auto">
          <a:xfrm>
            <a:off x="468313" y="3703638"/>
            <a:ext cx="381000" cy="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802" name="Straight Connector 23"/>
          <p:cNvCxnSpPr>
            <a:cxnSpLocks noChangeShapeType="1"/>
          </p:cNvCxnSpPr>
          <p:nvPr/>
        </p:nvCxnSpPr>
        <p:spPr bwMode="auto">
          <a:xfrm>
            <a:off x="4049713" y="2141538"/>
            <a:ext cx="455612" cy="1587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803" name="Straight Connector 32"/>
          <p:cNvCxnSpPr>
            <a:cxnSpLocks noChangeShapeType="1"/>
          </p:cNvCxnSpPr>
          <p:nvPr/>
        </p:nvCxnSpPr>
        <p:spPr bwMode="auto">
          <a:xfrm>
            <a:off x="9078913" y="3779838"/>
            <a:ext cx="0" cy="12954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804" name="Straight Connector 33"/>
          <p:cNvCxnSpPr>
            <a:cxnSpLocks noChangeShapeType="1"/>
          </p:cNvCxnSpPr>
          <p:nvPr/>
        </p:nvCxnSpPr>
        <p:spPr bwMode="auto">
          <a:xfrm flipV="1">
            <a:off x="392113" y="5075238"/>
            <a:ext cx="8686800" cy="47625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 type="triangle" w="med" len="med"/>
            <a:tailEnd/>
          </a:ln>
        </p:spPr>
      </p:cxnSp>
      <p:cxnSp>
        <p:nvCxnSpPr>
          <p:cNvPr id="33805" name="Straight Connector 34"/>
          <p:cNvCxnSpPr>
            <a:cxnSpLocks noChangeShapeType="1"/>
          </p:cNvCxnSpPr>
          <p:nvPr/>
        </p:nvCxnSpPr>
        <p:spPr bwMode="auto">
          <a:xfrm>
            <a:off x="392113" y="5122863"/>
            <a:ext cx="0" cy="7620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806" name="Straight Connector 35"/>
          <p:cNvCxnSpPr>
            <a:cxnSpLocks noChangeShapeType="1"/>
          </p:cNvCxnSpPr>
          <p:nvPr/>
        </p:nvCxnSpPr>
        <p:spPr bwMode="auto">
          <a:xfrm>
            <a:off x="392113" y="5884863"/>
            <a:ext cx="381000" cy="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3807" name="Straight Connector 36"/>
          <p:cNvCxnSpPr>
            <a:cxnSpLocks noChangeShapeType="1"/>
          </p:cNvCxnSpPr>
          <p:nvPr/>
        </p:nvCxnSpPr>
        <p:spPr bwMode="auto">
          <a:xfrm>
            <a:off x="8623300" y="3778250"/>
            <a:ext cx="455613" cy="1588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Pseudocode – Stronger</a:t>
            </a:r>
          </a:p>
        </p:txBody>
      </p:sp>
      <p:grpSp>
        <p:nvGrpSpPr>
          <p:cNvPr id="34819" name="Group 32"/>
          <p:cNvGrpSpPr>
            <a:grpSpLocks/>
          </p:cNvGrpSpPr>
          <p:nvPr/>
        </p:nvGrpSpPr>
        <p:grpSpPr bwMode="auto">
          <a:xfrm>
            <a:off x="-1436688" y="2255838"/>
            <a:ext cx="722313" cy="1374775"/>
            <a:chOff x="708005" y="3627437"/>
            <a:chExt cx="1524000" cy="2898504"/>
          </a:xfrm>
        </p:grpSpPr>
        <p:sp>
          <p:nvSpPr>
            <p:cNvPr id="34832" name="Rectangle 3"/>
            <p:cNvSpPr>
              <a:spLocks noChangeArrowheads="1"/>
            </p:cNvSpPr>
            <p:nvPr/>
          </p:nvSpPr>
          <p:spPr bwMode="auto">
            <a:xfrm>
              <a:off x="1176298" y="3627437"/>
              <a:ext cx="207424" cy="2898504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grpSp>
          <p:nvGrpSpPr>
            <p:cNvPr id="34833" name="Group 4"/>
            <p:cNvGrpSpPr>
              <a:grpSpLocks/>
            </p:cNvGrpSpPr>
            <p:nvPr/>
          </p:nvGrpSpPr>
          <p:grpSpPr bwMode="auto">
            <a:xfrm rot="-5098080">
              <a:off x="441305" y="4721913"/>
              <a:ext cx="2057400" cy="1524000"/>
              <a:chOff x="1611312" y="3551237"/>
              <a:chExt cx="2057400" cy="1524000"/>
            </a:xfrm>
          </p:grpSpPr>
          <p:cxnSp>
            <p:nvCxnSpPr>
              <p:cNvPr id="6" name="Straight Connector 5"/>
              <p:cNvCxnSpPr>
                <a:stCxn id="8" idx="3"/>
                <a:endCxn id="9" idx="3"/>
              </p:cNvCxnSpPr>
              <p:nvPr/>
            </p:nvCxnSpPr>
            <p:spPr bwMode="auto">
              <a:xfrm>
                <a:off x="2981334" y="3775824"/>
                <a:ext cx="0" cy="1068475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4835" name="Group 10"/>
              <p:cNvGrpSpPr>
                <a:grpSpLocks/>
              </p:cNvGrpSpPr>
              <p:nvPr/>
            </p:nvGrpSpPr>
            <p:grpSpPr bwMode="auto">
              <a:xfrm>
                <a:off x="1916112" y="3856037"/>
                <a:ext cx="1371600" cy="914400"/>
                <a:chOff x="1916112" y="3856037"/>
                <a:chExt cx="1371600" cy="914400"/>
              </a:xfrm>
            </p:grpSpPr>
            <p:sp>
              <p:nvSpPr>
                <p:cNvPr id="13" name="Rectangle 3"/>
                <p:cNvSpPr/>
                <p:nvPr/>
              </p:nvSpPr>
              <p:spPr bwMode="auto">
                <a:xfrm>
                  <a:off x="1915509" y="3852694"/>
                  <a:ext cx="1372270" cy="91439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2760407" y="4006383"/>
                  <a:ext cx="378210" cy="60959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2299370" y="4194042"/>
                  <a:ext cx="76982" cy="23111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grpSp>
              <p:nvGrpSpPr>
                <p:cNvPr id="34846" name="Group 9"/>
                <p:cNvGrpSpPr>
                  <a:grpSpLocks/>
                </p:cNvGrpSpPr>
                <p:nvPr/>
              </p:nvGrpSpPr>
              <p:grpSpPr bwMode="auto">
                <a:xfrm>
                  <a:off x="2449512" y="3970337"/>
                  <a:ext cx="228600" cy="685800"/>
                  <a:chOff x="2449512" y="3932237"/>
                  <a:chExt cx="228600" cy="685800"/>
                </a:xfrm>
              </p:grpSpPr>
              <p:sp>
                <p:nvSpPr>
                  <p:cNvPr id="3484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449512" y="4160837"/>
                    <a:ext cx="2286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8" name="Isosceles Triangle 17"/>
                  <p:cNvSpPr/>
                  <p:nvPr/>
                </p:nvSpPr>
                <p:spPr bwMode="auto">
                  <a:xfrm>
                    <a:off x="2457246" y="3923271"/>
                    <a:ext cx="230944" cy="154075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  <p:sp>
                <p:nvSpPr>
                  <p:cNvPr id="19" name="Isosceles Triangle 18"/>
                  <p:cNvSpPr/>
                  <p:nvPr/>
                </p:nvSpPr>
                <p:spPr bwMode="auto">
                  <a:xfrm flipV="1">
                    <a:off x="2456953" y="4454557"/>
                    <a:ext cx="230944" cy="154075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8" name="Flowchart: Magnetic Disk 7"/>
              <p:cNvSpPr/>
              <p:nvPr/>
            </p:nvSpPr>
            <p:spPr bwMode="auto">
              <a:xfrm>
                <a:off x="2830579" y="3545270"/>
                <a:ext cx="307924" cy="227762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9" name="Flowchart: Magnetic Disk 8"/>
              <p:cNvSpPr/>
              <p:nvPr/>
            </p:nvSpPr>
            <p:spPr bwMode="auto">
              <a:xfrm flipV="1">
                <a:off x="2830538" y="4843163"/>
                <a:ext cx="307924" cy="227762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3440112" y="41989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287526" y="4194483"/>
                <a:ext cx="227596" cy="231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2" name="Flowchart: Magnetic Disk 11"/>
              <p:cNvSpPr/>
              <p:nvPr/>
            </p:nvSpPr>
            <p:spPr bwMode="auto">
              <a:xfrm>
                <a:off x="1610893" y="4234468"/>
                <a:ext cx="227596" cy="150726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</p:grpSp>
      <p:grpSp>
        <p:nvGrpSpPr>
          <p:cNvPr id="34820" name="Group 32"/>
          <p:cNvGrpSpPr>
            <a:grpSpLocks/>
          </p:cNvGrpSpPr>
          <p:nvPr/>
        </p:nvGrpSpPr>
        <p:grpSpPr bwMode="auto">
          <a:xfrm>
            <a:off x="10831513" y="2255838"/>
            <a:ext cx="5233987" cy="5029200"/>
            <a:chOff x="4759953" y="2255837"/>
            <a:chExt cx="5233359" cy="5029200"/>
          </a:xfrm>
        </p:grpSpPr>
        <p:sp>
          <p:nvSpPr>
            <p:cNvPr id="34822" name="Rectangle 19"/>
            <p:cNvSpPr>
              <a:spLocks noChangeArrowheads="1"/>
            </p:cNvSpPr>
            <p:nvPr/>
          </p:nvSpPr>
          <p:spPr bwMode="auto">
            <a:xfrm>
              <a:off x="5040312" y="3094037"/>
              <a:ext cx="1274224" cy="4191000"/>
            </a:xfrm>
            <a:prstGeom prst="rect">
              <a:avLst/>
            </a:prstGeom>
            <a:solidFill>
              <a:schemeClr val="accent2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34823" name="Oval 20"/>
            <p:cNvSpPr>
              <a:spLocks noChangeArrowheads="1"/>
            </p:cNvSpPr>
            <p:nvPr/>
          </p:nvSpPr>
          <p:spPr bwMode="auto">
            <a:xfrm>
              <a:off x="5878512" y="4694237"/>
              <a:ext cx="762000" cy="762000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34824" name="TextBox 31"/>
            <p:cNvSpPr txBox="1">
              <a:spLocks noChangeArrowheads="1"/>
            </p:cNvSpPr>
            <p:nvPr/>
          </p:nvSpPr>
          <p:spPr bwMode="auto">
            <a:xfrm>
              <a:off x="7631112" y="4900253"/>
              <a:ext cx="2362200" cy="60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Light sensor = 50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Error = 0</a:t>
              </a:r>
            </a:p>
          </p:txBody>
        </p:sp>
        <p:sp>
          <p:nvSpPr>
            <p:cNvPr id="34825" name="Oval 23"/>
            <p:cNvSpPr>
              <a:spLocks noChangeArrowheads="1"/>
            </p:cNvSpPr>
            <p:nvPr/>
          </p:nvSpPr>
          <p:spPr bwMode="auto">
            <a:xfrm>
              <a:off x="5345112" y="5989637"/>
              <a:ext cx="762000" cy="762000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34826" name="TextBox 24"/>
            <p:cNvSpPr txBox="1">
              <a:spLocks noChangeArrowheads="1"/>
            </p:cNvSpPr>
            <p:nvPr/>
          </p:nvSpPr>
          <p:spPr bwMode="auto">
            <a:xfrm>
              <a:off x="7631112" y="6195653"/>
              <a:ext cx="2362200" cy="60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Light sensor =  30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Error = 20</a:t>
              </a:r>
            </a:p>
          </p:txBody>
        </p:sp>
        <p:sp>
          <p:nvSpPr>
            <p:cNvPr id="34827" name="Oval 25"/>
            <p:cNvSpPr>
              <a:spLocks noChangeArrowheads="1"/>
            </p:cNvSpPr>
            <p:nvPr/>
          </p:nvSpPr>
          <p:spPr bwMode="auto">
            <a:xfrm>
              <a:off x="6640512" y="3398837"/>
              <a:ext cx="762000" cy="762000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34828" name="TextBox 26"/>
            <p:cNvSpPr txBox="1">
              <a:spLocks noChangeArrowheads="1"/>
            </p:cNvSpPr>
            <p:nvPr/>
          </p:nvSpPr>
          <p:spPr bwMode="auto">
            <a:xfrm>
              <a:off x="7631112" y="3604853"/>
              <a:ext cx="2362200" cy="60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Light sensor = 70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Error = -20</a:t>
              </a:r>
            </a:p>
          </p:txBody>
        </p:sp>
        <p:sp>
          <p:nvSpPr>
            <p:cNvPr id="34829" name="TextBox 27"/>
            <p:cNvSpPr txBox="1">
              <a:spLocks noChangeArrowheads="1"/>
            </p:cNvSpPr>
            <p:nvPr/>
          </p:nvSpPr>
          <p:spPr bwMode="auto">
            <a:xfrm>
              <a:off x="4759953" y="2255837"/>
              <a:ext cx="3124200" cy="349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/>
                <a:t>Threshold Value = 50</a:t>
              </a:r>
            </a:p>
          </p:txBody>
        </p:sp>
        <p:cxnSp>
          <p:nvCxnSpPr>
            <p:cNvPr id="34830" name="Straight Arrow Connector 29"/>
            <p:cNvCxnSpPr>
              <a:cxnSpLocks noChangeShapeType="1"/>
            </p:cNvCxnSpPr>
            <p:nvPr/>
          </p:nvCxnSpPr>
          <p:spPr bwMode="auto">
            <a:xfrm>
              <a:off x="6335712" y="2636837"/>
              <a:ext cx="0" cy="4572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4831" name="TextBox 30"/>
            <p:cNvSpPr txBox="1">
              <a:spLocks noChangeArrowheads="1"/>
            </p:cNvSpPr>
            <p:nvPr/>
          </p:nvSpPr>
          <p:spPr bwMode="auto">
            <a:xfrm>
              <a:off x="7554912" y="2865437"/>
              <a:ext cx="2068513" cy="349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/>
                <a:t>Actual Values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5913" y="1466850"/>
            <a:ext cx="9448800" cy="6275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latin typeface="+mj-lt"/>
                <a:ea typeface="SimSun" charset="-122"/>
                <a:cs typeface="Courier New" pitchFamily="49" charset="0"/>
              </a:rPr>
              <a:t>Improve Responsiveness by </a:t>
            </a:r>
            <a:r>
              <a:rPr lang="en-US" sz="2400" b="1" dirty="0">
                <a:solidFill>
                  <a:srgbClr val="512373"/>
                </a:solidFill>
                <a:latin typeface="+mj-lt"/>
                <a:ea typeface="SimSun" charset="-122"/>
                <a:cs typeface="Courier New" pitchFamily="49" charset="0"/>
              </a:rPr>
              <a:t>Multiplying</a:t>
            </a:r>
            <a:r>
              <a:rPr lang="en-US" sz="2400" b="1" dirty="0">
                <a:latin typeface="+mj-lt"/>
                <a:ea typeface="SimSun" charset="-122"/>
                <a:cs typeface="Courier New" pitchFamily="49" charset="0"/>
              </a:rPr>
              <a:t> the Error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b="1" dirty="0">
              <a:solidFill>
                <a:srgbClr val="006600"/>
              </a:solidFill>
              <a:latin typeface="Courier New" pitchFamily="49" charset="0"/>
              <a:ea typeface="SimSun" charset="-122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Define Variables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 err="1">
                <a:latin typeface="Courier New" pitchFamily="49" charset="0"/>
                <a:ea typeface="SimSun" charset="-122"/>
                <a:cs typeface="Courier New" pitchFamily="49" charset="0"/>
              </a:rPr>
              <a:t>MotorPower</a:t>
            </a: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 = 50%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Threshold = 50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Error = 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solidFill>
                  <a:srgbClr val="512373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Gain (</a:t>
            </a:r>
            <a:r>
              <a:rPr lang="en-US" sz="2400" b="1" dirty="0" err="1">
                <a:solidFill>
                  <a:srgbClr val="512373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Kp</a:t>
            </a:r>
            <a:r>
              <a:rPr lang="en-US" sz="2400" b="1" dirty="0">
                <a:solidFill>
                  <a:srgbClr val="512373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) = 1</a:t>
            </a: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 </a:t>
            </a:r>
            <a:r>
              <a:rPr lang="en-US" sz="2400" b="1" dirty="0">
                <a:latin typeface="+mj-lt"/>
                <a:ea typeface="SimSun" charset="-122"/>
                <a:cs typeface="Courier New" pitchFamily="49" charset="0"/>
              </a:rPr>
              <a:t>(use 1 at first to make sure we did not break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latin typeface="+mj-lt"/>
                <a:ea typeface="SimSun" charset="-122"/>
                <a:cs typeface="Courier New" pitchFamily="49" charset="0"/>
              </a:rPr>
              <a:t>                                the program)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solidFill>
                  <a:srgbClr val="1A1A68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Start Loop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Error = Threshold –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Actual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b="1" dirty="0">
              <a:latin typeface="Courier New" pitchFamily="49" charset="0"/>
              <a:ea typeface="SimSun" charset="-122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 err="1">
                <a:latin typeface="Courier New" pitchFamily="49" charset="0"/>
                <a:ea typeface="SimSun" charset="-122"/>
                <a:cs typeface="Courier New" pitchFamily="49" charset="0"/>
              </a:rPr>
              <a:t>LeftMotor</a:t>
            </a: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 = </a:t>
            </a:r>
            <a:r>
              <a:rPr lang="en-US" sz="2400" b="1" dirty="0" err="1">
                <a:latin typeface="Courier New" pitchFamily="49" charset="0"/>
                <a:ea typeface="SimSun" charset="-122"/>
                <a:cs typeface="Courier New" pitchFamily="49" charset="0"/>
              </a:rPr>
              <a:t>MotorPower</a:t>
            </a: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 – (Error x </a:t>
            </a:r>
            <a:r>
              <a:rPr lang="en-US" sz="2400" b="1" dirty="0">
                <a:solidFill>
                  <a:srgbClr val="512373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Gain</a:t>
            </a: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b="1" dirty="0">
              <a:latin typeface="Courier New" pitchFamily="49" charset="0"/>
              <a:ea typeface="SimSun" charset="-122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 err="1">
                <a:latin typeface="Courier New" pitchFamily="49" charset="0"/>
                <a:ea typeface="SimSun" charset="-122"/>
                <a:cs typeface="Courier New" pitchFamily="49" charset="0"/>
              </a:rPr>
              <a:t>RightMotor</a:t>
            </a: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 = </a:t>
            </a:r>
            <a:r>
              <a:rPr lang="en-US" sz="2400" b="1" dirty="0" err="1">
                <a:latin typeface="Courier New" pitchFamily="49" charset="0"/>
                <a:ea typeface="SimSun" charset="-122"/>
                <a:cs typeface="Courier New" pitchFamily="49" charset="0"/>
              </a:rPr>
              <a:t>MotorPower</a:t>
            </a: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 + (Error x </a:t>
            </a:r>
            <a:r>
              <a:rPr lang="en-US" sz="2400" b="1" dirty="0">
                <a:solidFill>
                  <a:srgbClr val="512373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Gain</a:t>
            </a:r>
            <a:r>
              <a:rPr lang="en-US" sz="2400" b="1" dirty="0">
                <a:latin typeface="Courier New" pitchFamily="49" charset="0"/>
                <a:ea typeface="SimSun" charset="-122"/>
                <a:cs typeface="Courier New" pitchFamily="49" charset="0"/>
              </a:rPr>
              <a:t>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b="1" dirty="0">
              <a:latin typeface="Courier New" pitchFamily="49" charset="0"/>
              <a:ea typeface="SimSun" charset="-122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b="1" dirty="0">
                <a:solidFill>
                  <a:srgbClr val="1A1A68"/>
                </a:solidFill>
                <a:latin typeface="Courier New" pitchFamily="49" charset="0"/>
                <a:ea typeface="SimSun" charset="-122"/>
                <a:cs typeface="Courier New" pitchFamily="49" charset="0"/>
              </a:rPr>
              <a:t>End Loop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b="1" dirty="0">
              <a:latin typeface="Courier New" pitchFamily="49" charset="0"/>
              <a:ea typeface="SimSun" charset="-122"/>
              <a:cs typeface="Courier New" pitchFamily="49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b="1" dirty="0">
              <a:latin typeface="Courier New" pitchFamily="49" charset="0"/>
              <a:ea typeface="SimSun" charset="-122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7"/>
          <p:cNvGrpSpPr>
            <a:grpSpLocks/>
          </p:cNvGrpSpPr>
          <p:nvPr/>
        </p:nvGrpSpPr>
        <p:grpSpPr bwMode="auto">
          <a:xfrm>
            <a:off x="773113" y="1265238"/>
            <a:ext cx="8153400" cy="2133600"/>
            <a:chOff x="315912" y="1265237"/>
            <a:chExt cx="8153400" cy="2133600"/>
          </a:xfrm>
        </p:grpSpPr>
        <p:pic>
          <p:nvPicPr>
            <p:cNvPr id="3585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208" t="35146" r="61337" b="43634"/>
            <a:stretch>
              <a:fillRect/>
            </a:stretch>
          </p:blipFill>
          <p:spPr bwMode="auto">
            <a:xfrm>
              <a:off x="315912" y="1265237"/>
              <a:ext cx="4038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9317" t="35146" r="28635" b="35146"/>
            <a:stretch>
              <a:fillRect/>
            </a:stretch>
          </p:blipFill>
          <p:spPr bwMode="auto">
            <a:xfrm>
              <a:off x="4354512" y="1265237"/>
              <a:ext cx="41148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Sample Proportional with Gain Program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l="10744" t="33025" r="47034" b="37268"/>
          <a:stretch>
            <a:fillRect/>
          </a:stretch>
        </p:blipFill>
        <p:spPr bwMode="auto">
          <a:xfrm>
            <a:off x="773113" y="3398838"/>
            <a:ext cx="54213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 l="52966" t="33025" r="1335" b="37268"/>
          <a:stretch>
            <a:fillRect/>
          </a:stretch>
        </p:blipFill>
        <p:spPr bwMode="auto">
          <a:xfrm>
            <a:off x="773113" y="5426075"/>
            <a:ext cx="586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6" name="Straight Connector 8"/>
          <p:cNvCxnSpPr>
            <a:cxnSpLocks noChangeShapeType="1"/>
          </p:cNvCxnSpPr>
          <p:nvPr/>
        </p:nvCxnSpPr>
        <p:spPr bwMode="auto">
          <a:xfrm>
            <a:off x="9459913" y="2103438"/>
            <a:ext cx="0" cy="12954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5847" name="Straight Connector 9"/>
          <p:cNvCxnSpPr>
            <a:cxnSpLocks noChangeShapeType="1"/>
          </p:cNvCxnSpPr>
          <p:nvPr/>
        </p:nvCxnSpPr>
        <p:spPr bwMode="auto">
          <a:xfrm>
            <a:off x="392113" y="3398838"/>
            <a:ext cx="9067800" cy="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 type="triangle" w="med" len="med"/>
            <a:tailEnd/>
          </a:ln>
        </p:spPr>
      </p:cxnSp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392113" y="3398838"/>
            <a:ext cx="0" cy="7620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92113" y="4160838"/>
            <a:ext cx="381000" cy="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5850" name="Straight Connector 12"/>
          <p:cNvCxnSpPr>
            <a:cxnSpLocks noChangeShapeType="1"/>
          </p:cNvCxnSpPr>
          <p:nvPr/>
        </p:nvCxnSpPr>
        <p:spPr bwMode="auto">
          <a:xfrm>
            <a:off x="8926513" y="2103438"/>
            <a:ext cx="455612" cy="1587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5851" name="Straight Connector 15"/>
          <p:cNvCxnSpPr>
            <a:cxnSpLocks noChangeShapeType="1"/>
          </p:cNvCxnSpPr>
          <p:nvPr/>
        </p:nvCxnSpPr>
        <p:spPr bwMode="auto">
          <a:xfrm>
            <a:off x="6716713" y="4195763"/>
            <a:ext cx="0" cy="12192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5852" name="Straight Connector 16"/>
          <p:cNvCxnSpPr>
            <a:cxnSpLocks noChangeShapeType="1"/>
          </p:cNvCxnSpPr>
          <p:nvPr/>
        </p:nvCxnSpPr>
        <p:spPr bwMode="auto">
          <a:xfrm>
            <a:off x="392113" y="5456238"/>
            <a:ext cx="6248400" cy="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 type="triangle" w="med" len="med"/>
            <a:tailEnd/>
          </a:ln>
        </p:spPr>
      </p:cxnSp>
      <p:cxnSp>
        <p:nvCxnSpPr>
          <p:cNvPr id="35853" name="Straight Connector 17"/>
          <p:cNvCxnSpPr>
            <a:cxnSpLocks noChangeShapeType="1"/>
          </p:cNvCxnSpPr>
          <p:nvPr/>
        </p:nvCxnSpPr>
        <p:spPr bwMode="auto">
          <a:xfrm>
            <a:off x="392113" y="5456238"/>
            <a:ext cx="0" cy="76200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5854" name="Straight Connector 18"/>
          <p:cNvCxnSpPr>
            <a:cxnSpLocks noChangeShapeType="1"/>
          </p:cNvCxnSpPr>
          <p:nvPr/>
        </p:nvCxnSpPr>
        <p:spPr bwMode="auto">
          <a:xfrm>
            <a:off x="392113" y="6218238"/>
            <a:ext cx="381000" cy="0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35855" name="Straight Connector 19"/>
          <p:cNvCxnSpPr>
            <a:cxnSpLocks noChangeShapeType="1"/>
          </p:cNvCxnSpPr>
          <p:nvPr/>
        </p:nvCxnSpPr>
        <p:spPr bwMode="auto">
          <a:xfrm>
            <a:off x="6259513" y="4160838"/>
            <a:ext cx="455612" cy="1587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sysDash"/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92113" y="1570038"/>
            <a:ext cx="8915400" cy="5761037"/>
          </a:xfrm>
        </p:spPr>
        <p:txBody>
          <a:bodyPr/>
          <a:lstStyle/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Error  ↑  means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RightMotor Power ↑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And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LeftMotor Power ↓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Forcing the robot back towards the line’s edge while still going forward</a:t>
            </a:r>
          </a:p>
          <a:p>
            <a:pPr marL="0" indent="1588" eaLnBrk="1"/>
            <a:endParaRPr lang="en-US" smtClean="0"/>
          </a:p>
          <a:p>
            <a:pPr marL="0" indent="1588" eaLnBrk="1"/>
            <a:endParaRPr lang="en-US" smtClean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Another Perspective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7329488" y="1493838"/>
            <a:ext cx="225425" cy="3657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pSp>
        <p:nvGrpSpPr>
          <p:cNvPr id="36869" name="Group 20"/>
          <p:cNvGrpSpPr>
            <a:grpSpLocks/>
          </p:cNvGrpSpPr>
          <p:nvPr/>
        </p:nvGrpSpPr>
        <p:grpSpPr bwMode="auto">
          <a:xfrm rot="-5098080">
            <a:off x="6529388" y="3195638"/>
            <a:ext cx="2057400" cy="1524000"/>
            <a:chOff x="1611312" y="3551237"/>
            <a:chExt cx="2057400" cy="1524000"/>
          </a:xfrm>
        </p:grpSpPr>
        <p:cxnSp>
          <p:nvCxnSpPr>
            <p:cNvPr id="22" name="Straight Connector 21"/>
            <p:cNvCxnSpPr>
              <a:stCxn id="24" idx="3"/>
              <a:endCxn id="25" idx="3"/>
            </p:cNvCxnSpPr>
            <p:nvPr/>
          </p:nvCxnSpPr>
          <p:spPr bwMode="auto">
            <a:xfrm>
              <a:off x="2984097" y="3778225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874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29" name="Rectangle 3"/>
              <p:cNvSpPr/>
              <p:nvPr/>
            </p:nvSpPr>
            <p:spPr bwMode="auto">
              <a:xfrm>
                <a:off x="1917423" y="3854495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756808" y="4005283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298943" y="4196928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36885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36886" name="Rectangle 32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 bwMode="auto">
                <a:xfrm>
                  <a:off x="2452461" y="3928093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 bwMode="auto">
                <a:xfrm flipV="1">
                  <a:off x="2453247" y="4461894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24" name="Flowchart: Magnetic Disk 23"/>
            <p:cNvSpPr/>
            <p:nvPr/>
          </p:nvSpPr>
          <p:spPr bwMode="auto">
            <a:xfrm>
              <a:off x="2830513" y="3550411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5" name="Flowchart: Magnetic Disk 24"/>
            <p:cNvSpPr/>
            <p:nvPr/>
          </p:nvSpPr>
          <p:spPr bwMode="auto">
            <a:xfrm flipV="1">
              <a:off x="2831439" y="4845960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89042" y="4198658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612479" y="4236172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36870" name="Rectangle 39"/>
          <p:cNvSpPr>
            <a:spLocks noChangeArrowheads="1"/>
          </p:cNvSpPr>
          <p:nvPr/>
        </p:nvSpPr>
        <p:spPr bwMode="auto">
          <a:xfrm>
            <a:off x="10526713" y="274638"/>
            <a:ext cx="4159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↑↓</a:t>
            </a:r>
          </a:p>
        </p:txBody>
      </p:sp>
      <p:sp>
        <p:nvSpPr>
          <p:cNvPr id="36871" name="Rectangle 40"/>
          <p:cNvSpPr>
            <a:spLocks noChangeArrowheads="1"/>
          </p:cNvSpPr>
          <p:nvPr/>
        </p:nvSpPr>
        <p:spPr bwMode="auto">
          <a:xfrm>
            <a:off x="8243888" y="2944813"/>
            <a:ext cx="5302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400" b="1"/>
              <a:t>↑</a:t>
            </a:r>
          </a:p>
        </p:txBody>
      </p:sp>
      <p:sp>
        <p:nvSpPr>
          <p:cNvPr id="36872" name="Rectangle 41"/>
          <p:cNvSpPr>
            <a:spLocks noChangeArrowheads="1"/>
          </p:cNvSpPr>
          <p:nvPr/>
        </p:nvSpPr>
        <p:spPr bwMode="auto">
          <a:xfrm>
            <a:off x="6416675" y="3325813"/>
            <a:ext cx="5318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400" b="1"/>
              <a:t>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92113" y="1570038"/>
            <a:ext cx="8915400" cy="5761037"/>
          </a:xfrm>
        </p:spPr>
        <p:txBody>
          <a:bodyPr/>
          <a:lstStyle/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Error ↓  means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RightMotor Power ↓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And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LeftMotor Power ↑</a:t>
            </a:r>
          </a:p>
          <a:p>
            <a:pPr marL="0" indent="1588" eaLnBrk="1"/>
            <a:endParaRPr lang="en-US" smtClean="0"/>
          </a:p>
          <a:p>
            <a:pPr marL="0" indent="1588" eaLnBrk="1"/>
            <a:r>
              <a:rPr lang="en-US" smtClean="0"/>
              <a:t>Forcing the robot back towards the line’s edge while still going forward</a:t>
            </a:r>
          </a:p>
          <a:p>
            <a:pPr marL="0" indent="1588" eaLnBrk="1"/>
            <a:endParaRPr lang="en-US" smtClean="0"/>
          </a:p>
          <a:p>
            <a:pPr marL="0" indent="1588" eaLnBrk="1"/>
            <a:endParaRPr lang="en-US" smtClean="0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Another Perspective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329488" y="1493838"/>
            <a:ext cx="225425" cy="3657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pSp>
        <p:nvGrpSpPr>
          <p:cNvPr id="37893" name="Group 20"/>
          <p:cNvGrpSpPr>
            <a:grpSpLocks/>
          </p:cNvGrpSpPr>
          <p:nvPr/>
        </p:nvGrpSpPr>
        <p:grpSpPr bwMode="auto">
          <a:xfrm rot="-5616265">
            <a:off x="6488113" y="3090863"/>
            <a:ext cx="2057400" cy="1524000"/>
            <a:chOff x="1611312" y="3551237"/>
            <a:chExt cx="2057400" cy="1524000"/>
          </a:xfrm>
        </p:grpSpPr>
        <p:cxnSp>
          <p:nvCxnSpPr>
            <p:cNvPr id="22" name="Straight Connector 21"/>
            <p:cNvCxnSpPr>
              <a:stCxn id="24" idx="3"/>
              <a:endCxn id="25" idx="3"/>
            </p:cNvCxnSpPr>
            <p:nvPr/>
          </p:nvCxnSpPr>
          <p:spPr bwMode="auto">
            <a:xfrm>
              <a:off x="2983631" y="3779213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29" name="Rectangle 3"/>
              <p:cNvSpPr/>
              <p:nvPr/>
            </p:nvSpPr>
            <p:spPr bwMode="auto">
              <a:xfrm>
                <a:off x="1917673" y="3855326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756592" y="4007102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299786" y="4197402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37909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37910" name="Rectangle 32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 bwMode="auto">
                <a:xfrm>
                  <a:off x="2453556" y="3930345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 bwMode="auto">
                <a:xfrm flipV="1">
                  <a:off x="2453394" y="4463201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24" name="Flowchart: Magnetic Disk 23"/>
            <p:cNvSpPr/>
            <p:nvPr/>
          </p:nvSpPr>
          <p:spPr bwMode="auto">
            <a:xfrm>
              <a:off x="2830657" y="3550883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5" name="Flowchart: Magnetic Disk 24"/>
            <p:cNvSpPr/>
            <p:nvPr/>
          </p:nvSpPr>
          <p:spPr bwMode="auto">
            <a:xfrm flipV="1">
              <a:off x="2831805" y="4845742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89299" y="4197726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28" name="Flowchart: Magnetic Disk 27"/>
            <p:cNvSpPr/>
            <p:nvPr/>
          </p:nvSpPr>
          <p:spPr bwMode="auto">
            <a:xfrm>
              <a:off x="1612697" y="4236788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37894" name="Rectangle 39"/>
          <p:cNvSpPr>
            <a:spLocks noChangeArrowheads="1"/>
          </p:cNvSpPr>
          <p:nvPr/>
        </p:nvSpPr>
        <p:spPr bwMode="auto">
          <a:xfrm>
            <a:off x="10526713" y="274638"/>
            <a:ext cx="4159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↑↓</a:t>
            </a:r>
          </a:p>
        </p:txBody>
      </p:sp>
      <p:sp>
        <p:nvSpPr>
          <p:cNvPr id="37895" name="Rectangle 40"/>
          <p:cNvSpPr>
            <a:spLocks noChangeArrowheads="1"/>
          </p:cNvSpPr>
          <p:nvPr/>
        </p:nvSpPr>
        <p:spPr bwMode="auto">
          <a:xfrm>
            <a:off x="6338888" y="2789238"/>
            <a:ext cx="5302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400" b="1"/>
              <a:t>↑</a:t>
            </a:r>
          </a:p>
        </p:txBody>
      </p:sp>
      <p:sp>
        <p:nvSpPr>
          <p:cNvPr id="37896" name="Rectangle 41"/>
          <p:cNvSpPr>
            <a:spLocks noChangeArrowheads="1"/>
          </p:cNvSpPr>
          <p:nvPr/>
        </p:nvSpPr>
        <p:spPr bwMode="auto">
          <a:xfrm>
            <a:off x="8088313" y="3322638"/>
            <a:ext cx="5302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400" b="1"/>
              <a:t>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en-US" dirty="0" smtClean="0"/>
              <a:t>Beyond using proportional control can also:</a:t>
            </a:r>
          </a:p>
          <a:p>
            <a:pPr eaLnBrk="1">
              <a:buFont typeface="Times New Roman" pitchFamily="16" charset="0"/>
              <a:buNone/>
              <a:defRPr/>
            </a:pPr>
            <a:endParaRPr lang="en-US" dirty="0" smtClean="0"/>
          </a:p>
          <a:p>
            <a:pPr eaLnBrk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512373"/>
                </a:solidFill>
              </a:rPr>
              <a:t>Add the old Error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512373"/>
                </a:solidFill>
              </a:rPr>
              <a:t>new Error</a:t>
            </a:r>
            <a:r>
              <a:rPr lang="en-US" dirty="0" smtClean="0"/>
              <a:t> each loop and use that growth to control the motor power levels</a:t>
            </a:r>
          </a:p>
          <a:p>
            <a:pPr lvl="1" eaLnBrk="1">
              <a:buFont typeface="Arial" pitchFamily="34" charset="0"/>
              <a:buChar char="•"/>
              <a:defRPr/>
            </a:pPr>
            <a:r>
              <a:rPr lang="en-US" dirty="0" smtClean="0"/>
              <a:t>This tells how far off the line the robot has drifted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(integration)</a:t>
            </a:r>
          </a:p>
          <a:p>
            <a:pPr eaLnBrk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>
              <a:buFont typeface="Arial" pitchFamily="34" charset="0"/>
              <a:buChar char="•"/>
              <a:defRPr/>
            </a:pPr>
            <a:r>
              <a:rPr lang="en-US" dirty="0" smtClean="0"/>
              <a:t>Watch the </a:t>
            </a:r>
            <a:r>
              <a:rPr lang="en-US" b="1" dirty="0" smtClean="0">
                <a:solidFill>
                  <a:srgbClr val="512373"/>
                </a:solidFill>
              </a:rPr>
              <a:t>Error change</a:t>
            </a:r>
            <a:r>
              <a:rPr lang="en-US" dirty="0" smtClean="0"/>
              <a:t> between each loop and use that to control motor power levels</a:t>
            </a:r>
          </a:p>
          <a:p>
            <a:pPr lvl="1" eaLnBrk="1">
              <a:buFont typeface="Arial" pitchFamily="34" charset="0"/>
              <a:buChar char="•"/>
              <a:defRPr/>
            </a:pPr>
            <a:r>
              <a:rPr lang="en-US" dirty="0" smtClean="0"/>
              <a:t>This tells how fast the error is being corrected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(differentiation)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EE5A207-BCAC-4ECA-951B-AAE75EBB6758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More Complex Line Following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0" indent="7938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Learn how to combine all three methods in </a:t>
            </a:r>
            <a:br>
              <a:rPr lang="en-US" dirty="0" smtClean="0"/>
            </a:br>
            <a:r>
              <a:rPr lang="en-US" dirty="0" smtClean="0"/>
              <a:t>Mr. Jim </a:t>
            </a:r>
            <a:r>
              <a:rPr lang="en-US" dirty="0" err="1"/>
              <a:t>Sluka's</a:t>
            </a:r>
            <a:r>
              <a:rPr lang="en-US" dirty="0"/>
              <a:t> Tutorial on PID Controller for </a:t>
            </a:r>
            <a:r>
              <a:rPr lang="en-US" dirty="0" err="1"/>
              <a:t>Mindstorms</a:t>
            </a:r>
            <a:endParaRPr lang="en-US" dirty="0"/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800" dirty="0"/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800" dirty="0"/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800" dirty="0">
                <a:hlinkClick r:id="rId3"/>
              </a:rPr>
              <a:t>http://www.inpharmix.com/jps/PID_Controller_For_Lego_Mindstorms_Robots.html</a:t>
            </a:r>
            <a:r>
              <a:rPr lang="en-US" sz="1800" dirty="0"/>
              <a:t> </a:t>
            </a:r>
          </a:p>
          <a:p>
            <a: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800" dirty="0"/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800" dirty="0"/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800" dirty="0"/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800" dirty="0"/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800" dirty="0"/>
              <a:t>PID = Proportional, Integral, </a:t>
            </a:r>
            <a:r>
              <a:rPr lang="en-US" sz="1800" dirty="0" smtClean="0"/>
              <a:t>Derivative</a:t>
            </a:r>
          </a:p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5"/>
          <p:cNvSpPr>
            <a:spLocks noChangeArrowheads="1"/>
          </p:cNvSpPr>
          <p:nvPr/>
        </p:nvSpPr>
        <p:spPr bwMode="auto">
          <a:xfrm>
            <a:off x="1843088" y="2103438"/>
            <a:ext cx="225425" cy="3657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Use More than One Light Sensor</a:t>
            </a:r>
          </a:p>
        </p:txBody>
      </p:sp>
      <p:grpSp>
        <p:nvGrpSpPr>
          <p:cNvPr id="40964" name="Group 24"/>
          <p:cNvGrpSpPr>
            <a:grpSpLocks/>
          </p:cNvGrpSpPr>
          <p:nvPr/>
        </p:nvGrpSpPr>
        <p:grpSpPr bwMode="auto">
          <a:xfrm>
            <a:off x="1535113" y="4313238"/>
            <a:ext cx="1524000" cy="2025650"/>
            <a:chOff x="1535112" y="3506936"/>
            <a:chExt cx="1524000" cy="2025501"/>
          </a:xfrm>
        </p:grpSpPr>
        <p:grpSp>
          <p:nvGrpSpPr>
            <p:cNvPr id="40967" name="Group 20"/>
            <p:cNvGrpSpPr>
              <a:grpSpLocks/>
            </p:cNvGrpSpPr>
            <p:nvPr/>
          </p:nvGrpSpPr>
          <p:grpSpPr bwMode="auto">
            <a:xfrm>
              <a:off x="1994081" y="3506936"/>
              <a:ext cx="228600" cy="381000"/>
              <a:chOff x="2182812" y="3475037"/>
              <a:chExt cx="228600" cy="381000"/>
            </a:xfrm>
          </p:grpSpPr>
          <p:sp>
            <p:nvSpPr>
              <p:cNvPr id="11" name="Oval 10"/>
              <p:cNvSpPr/>
              <p:nvPr/>
            </p:nvSpPr>
            <p:spPr bwMode="auto">
              <a:xfrm rot="16200000">
                <a:off x="2182812" y="34750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16200000">
                <a:off x="2182638" y="3627417"/>
                <a:ext cx="228583" cy="22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grpSp>
          <p:nvGrpSpPr>
            <p:cNvPr id="40968" name="Group 21"/>
            <p:cNvGrpSpPr>
              <a:grpSpLocks/>
            </p:cNvGrpSpPr>
            <p:nvPr/>
          </p:nvGrpSpPr>
          <p:grpSpPr bwMode="auto">
            <a:xfrm>
              <a:off x="2449512" y="3506936"/>
              <a:ext cx="228600" cy="381000"/>
              <a:chOff x="2182812" y="3475037"/>
              <a:chExt cx="228600" cy="381000"/>
            </a:xfrm>
          </p:grpSpPr>
          <p:sp>
            <p:nvSpPr>
              <p:cNvPr id="23" name="Oval 22"/>
              <p:cNvSpPr/>
              <p:nvPr/>
            </p:nvSpPr>
            <p:spPr bwMode="auto">
              <a:xfrm rot="16200000">
                <a:off x="2182812" y="34750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 rot="16200000">
                <a:off x="2182820" y="3627417"/>
                <a:ext cx="228583" cy="22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cxnSp>
          <p:nvCxnSpPr>
            <p:cNvPr id="7" name="Straight Connector 6"/>
            <p:cNvCxnSpPr>
              <a:stCxn id="9" idx="3"/>
              <a:endCxn id="10" idx="3"/>
            </p:cNvCxnSpPr>
            <p:nvPr/>
          </p:nvCxnSpPr>
          <p:spPr bwMode="auto">
            <a:xfrm rot="16200000">
              <a:off x="2297112" y="3627538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970" name="Group 10"/>
            <p:cNvGrpSpPr>
              <a:grpSpLocks/>
            </p:cNvGrpSpPr>
            <p:nvPr/>
          </p:nvGrpSpPr>
          <p:grpSpPr bwMode="auto">
            <a:xfrm rot="-5400000">
              <a:off x="1611312" y="4084637"/>
              <a:ext cx="1371600" cy="914400"/>
              <a:chOff x="1916112" y="3856037"/>
              <a:chExt cx="1371600" cy="914400"/>
            </a:xfrm>
          </p:grpSpPr>
          <p:sp>
            <p:nvSpPr>
              <p:cNvPr id="14" name="Rectangle 3"/>
              <p:cNvSpPr/>
              <p:nvPr/>
            </p:nvSpPr>
            <p:spPr bwMode="auto">
              <a:xfrm>
                <a:off x="1916090" y="3856037"/>
                <a:ext cx="1371499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754228" y="4008437"/>
                <a:ext cx="380972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297061" y="4198937"/>
                <a:ext cx="76194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40977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40978" name="Rectangle 17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 bwMode="auto">
                <a:xfrm>
                  <a:off x="2449451" y="3932236"/>
                  <a:ext cx="228583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 bwMode="auto">
                <a:xfrm flipV="1">
                  <a:off x="2449451" y="4465637"/>
                  <a:ext cx="228583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9" name="Flowchart: Magnetic Disk 8"/>
            <p:cNvSpPr/>
            <p:nvPr/>
          </p:nvSpPr>
          <p:spPr bwMode="auto">
            <a:xfrm rot="16200000">
              <a:off x="1497023" y="4046638"/>
              <a:ext cx="304778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0" name="Flowchart: Magnetic Disk 9"/>
            <p:cNvSpPr/>
            <p:nvPr/>
          </p:nvSpPr>
          <p:spPr bwMode="auto">
            <a:xfrm rot="16200000" flipV="1">
              <a:off x="2792423" y="4046638"/>
              <a:ext cx="304778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 rot="16200000">
              <a:off x="2182820" y="5341945"/>
              <a:ext cx="228583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40965" name="Rectangular Callout 27"/>
          <p:cNvSpPr>
            <a:spLocks noChangeArrowheads="1"/>
          </p:cNvSpPr>
          <p:nvPr/>
        </p:nvSpPr>
        <p:spPr bwMode="auto">
          <a:xfrm>
            <a:off x="2678113" y="2027238"/>
            <a:ext cx="3429000" cy="381000"/>
          </a:xfrm>
          <a:prstGeom prst="wedgeRectCallout">
            <a:avLst>
              <a:gd name="adj1" fmla="val -65074"/>
              <a:gd name="adj2" fmla="val 504722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Follow the line with one sensor</a:t>
            </a:r>
          </a:p>
        </p:txBody>
      </p:sp>
      <p:sp>
        <p:nvSpPr>
          <p:cNvPr id="40966" name="Rectangular Callout 28"/>
          <p:cNvSpPr>
            <a:spLocks noChangeArrowheads="1"/>
          </p:cNvSpPr>
          <p:nvPr/>
        </p:nvSpPr>
        <p:spPr bwMode="auto">
          <a:xfrm>
            <a:off x="4430713" y="3627438"/>
            <a:ext cx="2743200" cy="381000"/>
          </a:xfrm>
          <a:prstGeom prst="wedgeRectCallout">
            <a:avLst>
              <a:gd name="adj1" fmla="val -113852"/>
              <a:gd name="adj2" fmla="val 14063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Use the other for control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5"/>
          <p:cNvSpPr>
            <a:spLocks noChangeArrowheads="1"/>
          </p:cNvSpPr>
          <p:nvPr/>
        </p:nvSpPr>
        <p:spPr bwMode="auto">
          <a:xfrm>
            <a:off x="1843088" y="2103438"/>
            <a:ext cx="225425" cy="3657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Use More than One Light Sensor</a:t>
            </a:r>
          </a:p>
        </p:txBody>
      </p:sp>
      <p:grpSp>
        <p:nvGrpSpPr>
          <p:cNvPr id="41988" name="Group 24"/>
          <p:cNvGrpSpPr>
            <a:grpSpLocks/>
          </p:cNvGrpSpPr>
          <p:nvPr/>
        </p:nvGrpSpPr>
        <p:grpSpPr bwMode="auto">
          <a:xfrm>
            <a:off x="1535113" y="4313238"/>
            <a:ext cx="1524000" cy="2025650"/>
            <a:chOff x="1535112" y="3506936"/>
            <a:chExt cx="1524000" cy="2025501"/>
          </a:xfrm>
        </p:grpSpPr>
        <p:grpSp>
          <p:nvGrpSpPr>
            <p:cNvPr id="41992" name="Group 20"/>
            <p:cNvGrpSpPr>
              <a:grpSpLocks/>
            </p:cNvGrpSpPr>
            <p:nvPr/>
          </p:nvGrpSpPr>
          <p:grpSpPr bwMode="auto">
            <a:xfrm>
              <a:off x="1994081" y="3506936"/>
              <a:ext cx="228600" cy="381000"/>
              <a:chOff x="2182812" y="3475037"/>
              <a:chExt cx="228600" cy="381000"/>
            </a:xfrm>
          </p:grpSpPr>
          <p:sp>
            <p:nvSpPr>
              <p:cNvPr id="11" name="Oval 10"/>
              <p:cNvSpPr/>
              <p:nvPr/>
            </p:nvSpPr>
            <p:spPr bwMode="auto">
              <a:xfrm rot="16200000">
                <a:off x="2182812" y="34750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16200000">
                <a:off x="2182638" y="3627417"/>
                <a:ext cx="228583" cy="22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grpSp>
          <p:nvGrpSpPr>
            <p:cNvPr id="41993" name="Group 21"/>
            <p:cNvGrpSpPr>
              <a:grpSpLocks/>
            </p:cNvGrpSpPr>
            <p:nvPr/>
          </p:nvGrpSpPr>
          <p:grpSpPr bwMode="auto">
            <a:xfrm>
              <a:off x="2449512" y="3506936"/>
              <a:ext cx="228600" cy="381000"/>
              <a:chOff x="2182812" y="3475037"/>
              <a:chExt cx="228600" cy="381000"/>
            </a:xfrm>
          </p:grpSpPr>
          <p:sp>
            <p:nvSpPr>
              <p:cNvPr id="23" name="Oval 22"/>
              <p:cNvSpPr/>
              <p:nvPr/>
            </p:nvSpPr>
            <p:spPr bwMode="auto">
              <a:xfrm rot="16200000">
                <a:off x="2182812" y="34750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 rot="16200000">
                <a:off x="2182820" y="3627417"/>
                <a:ext cx="228583" cy="22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cxnSp>
          <p:nvCxnSpPr>
            <p:cNvPr id="7" name="Straight Connector 6"/>
            <p:cNvCxnSpPr>
              <a:stCxn id="9" idx="3"/>
              <a:endCxn id="10" idx="3"/>
            </p:cNvCxnSpPr>
            <p:nvPr/>
          </p:nvCxnSpPr>
          <p:spPr bwMode="auto">
            <a:xfrm rot="16200000">
              <a:off x="2297112" y="3627538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995" name="Group 10"/>
            <p:cNvGrpSpPr>
              <a:grpSpLocks/>
            </p:cNvGrpSpPr>
            <p:nvPr/>
          </p:nvGrpSpPr>
          <p:grpSpPr bwMode="auto">
            <a:xfrm rot="-5400000">
              <a:off x="1611312" y="4084637"/>
              <a:ext cx="1371600" cy="914400"/>
              <a:chOff x="1916112" y="3856037"/>
              <a:chExt cx="1371600" cy="914400"/>
            </a:xfrm>
          </p:grpSpPr>
          <p:sp>
            <p:nvSpPr>
              <p:cNvPr id="14" name="Rectangle 3"/>
              <p:cNvSpPr/>
              <p:nvPr/>
            </p:nvSpPr>
            <p:spPr bwMode="auto">
              <a:xfrm>
                <a:off x="1916090" y="3856037"/>
                <a:ext cx="1371499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754228" y="4008437"/>
                <a:ext cx="380972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297061" y="4198937"/>
                <a:ext cx="76194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42002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42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 bwMode="auto">
                <a:xfrm>
                  <a:off x="2449451" y="3932236"/>
                  <a:ext cx="228583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 bwMode="auto">
                <a:xfrm flipV="1">
                  <a:off x="2449451" y="4465637"/>
                  <a:ext cx="228583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9" name="Flowchart: Magnetic Disk 8"/>
            <p:cNvSpPr/>
            <p:nvPr/>
          </p:nvSpPr>
          <p:spPr bwMode="auto">
            <a:xfrm rot="16200000">
              <a:off x="1497023" y="4046638"/>
              <a:ext cx="304778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0" name="Flowchart: Magnetic Disk 9"/>
            <p:cNvSpPr/>
            <p:nvPr/>
          </p:nvSpPr>
          <p:spPr bwMode="auto">
            <a:xfrm rot="16200000" flipV="1">
              <a:off x="2792423" y="4046638"/>
              <a:ext cx="304778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 rot="16200000">
              <a:off x="2182820" y="5341945"/>
              <a:ext cx="228583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41989" name="Rectangular Callout 28"/>
          <p:cNvSpPr>
            <a:spLocks noChangeArrowheads="1"/>
          </p:cNvSpPr>
          <p:nvPr/>
        </p:nvSpPr>
        <p:spPr bwMode="auto">
          <a:xfrm>
            <a:off x="4430713" y="3627438"/>
            <a:ext cx="4114800" cy="381000"/>
          </a:xfrm>
          <a:prstGeom prst="wedgeRectCallout">
            <a:avLst>
              <a:gd name="adj1" fmla="val -92139"/>
              <a:gd name="adj2" fmla="val 132444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Stop when this one reaches the line</a:t>
            </a:r>
          </a:p>
        </p:txBody>
      </p:sp>
      <p:sp>
        <p:nvSpPr>
          <p:cNvPr id="41990" name="Rectangle 24"/>
          <p:cNvSpPr>
            <a:spLocks noChangeArrowheads="1"/>
          </p:cNvSpPr>
          <p:nvPr/>
        </p:nvSpPr>
        <p:spPr bwMode="auto">
          <a:xfrm>
            <a:off x="1001713" y="2103438"/>
            <a:ext cx="1905000" cy="228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cxnSp>
        <p:nvCxnSpPr>
          <p:cNvPr id="41991" name="Straight Arrow Connector 29"/>
          <p:cNvCxnSpPr>
            <a:cxnSpLocks noChangeShapeType="1"/>
          </p:cNvCxnSpPr>
          <p:nvPr/>
        </p:nvCxnSpPr>
        <p:spPr bwMode="auto">
          <a:xfrm flipV="1">
            <a:off x="2601913" y="2484438"/>
            <a:ext cx="0" cy="1752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Light Sensor Practice 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-4763" eaLnBrk="1"/>
            <a:r>
              <a:rPr lang="en-US" smtClean="0"/>
              <a:t>Make the robot move forward and stop on the blue tape line.</a:t>
            </a:r>
          </a:p>
          <a:p>
            <a:pPr marL="4763" indent="-4763" eaLnBrk="1"/>
            <a:endParaRPr lang="en-US" smtClean="0"/>
          </a:p>
        </p:txBody>
      </p:sp>
      <p:grpSp>
        <p:nvGrpSpPr>
          <p:cNvPr id="6148" name="Group 19"/>
          <p:cNvGrpSpPr>
            <a:grpSpLocks/>
          </p:cNvGrpSpPr>
          <p:nvPr/>
        </p:nvGrpSpPr>
        <p:grpSpPr bwMode="auto">
          <a:xfrm>
            <a:off x="544513" y="4008438"/>
            <a:ext cx="2057400" cy="1524000"/>
            <a:chOff x="1611312" y="3551237"/>
            <a:chExt cx="2057400" cy="1524000"/>
          </a:xfrm>
        </p:grpSpPr>
        <p:cxnSp>
          <p:nvCxnSpPr>
            <p:cNvPr id="19" name="Straight Connector 18"/>
            <p:cNvCxnSpPr>
              <a:stCxn id="13" idx="3"/>
              <a:endCxn id="14" idx="3"/>
            </p:cNvCxnSpPr>
            <p:nvPr/>
          </p:nvCxnSpPr>
          <p:spPr bwMode="auto">
            <a:xfrm>
              <a:off x="2982912" y="3779837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170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916112" y="3856037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754312" y="4008437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297112" y="4198937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6181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6182" name="Rectangle 5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8" name="Isosceles Triangle 7"/>
                <p:cNvSpPr/>
                <p:nvPr/>
              </p:nvSpPr>
              <p:spPr bwMode="auto">
                <a:xfrm>
                  <a:off x="2449512" y="39322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 bwMode="auto">
                <a:xfrm flipV="1">
                  <a:off x="2449512" y="44656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13" name="Flowchart: Magnetic Disk 12"/>
            <p:cNvSpPr/>
            <p:nvPr/>
          </p:nvSpPr>
          <p:spPr bwMode="auto">
            <a:xfrm>
              <a:off x="2830512" y="35512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4" name="Flowchart: Magnetic Disk 13"/>
            <p:cNvSpPr/>
            <p:nvPr/>
          </p:nvSpPr>
          <p:spPr bwMode="auto">
            <a:xfrm flipV="1">
              <a:off x="2830512" y="48466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287712" y="4198937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7" name="Flowchart: Magnetic Disk 16"/>
            <p:cNvSpPr/>
            <p:nvPr/>
          </p:nvSpPr>
          <p:spPr bwMode="auto">
            <a:xfrm>
              <a:off x="1611312" y="4237037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6149" name="Rectangle 22"/>
          <p:cNvSpPr>
            <a:spLocks noChangeArrowheads="1"/>
          </p:cNvSpPr>
          <p:nvPr/>
        </p:nvSpPr>
        <p:spPr bwMode="auto">
          <a:xfrm>
            <a:off x="7326313" y="2789238"/>
            <a:ext cx="152400" cy="4038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cxnSp>
        <p:nvCxnSpPr>
          <p:cNvPr id="6150" name="Straight Arrow Connector 24"/>
          <p:cNvCxnSpPr>
            <a:cxnSpLocks noChangeShapeType="1"/>
          </p:cNvCxnSpPr>
          <p:nvPr/>
        </p:nvCxnSpPr>
        <p:spPr bwMode="auto">
          <a:xfrm>
            <a:off x="1458913" y="6446838"/>
            <a:ext cx="5181600" cy="76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6151" name="Group 25"/>
          <p:cNvGrpSpPr>
            <a:grpSpLocks/>
          </p:cNvGrpSpPr>
          <p:nvPr/>
        </p:nvGrpSpPr>
        <p:grpSpPr bwMode="auto">
          <a:xfrm>
            <a:off x="5345113" y="4008438"/>
            <a:ext cx="2057400" cy="1524000"/>
            <a:chOff x="1611312" y="3551237"/>
            <a:chExt cx="2057400" cy="1524000"/>
          </a:xfrm>
        </p:grpSpPr>
        <p:cxnSp>
          <p:nvCxnSpPr>
            <p:cNvPr id="27" name="Straight Connector 26"/>
            <p:cNvCxnSpPr>
              <a:stCxn id="29" idx="3"/>
              <a:endCxn id="30" idx="3"/>
            </p:cNvCxnSpPr>
            <p:nvPr/>
          </p:nvCxnSpPr>
          <p:spPr bwMode="auto">
            <a:xfrm>
              <a:off x="2982912" y="3779837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34" name="Rectangle 3"/>
              <p:cNvSpPr/>
              <p:nvPr/>
            </p:nvSpPr>
            <p:spPr bwMode="auto">
              <a:xfrm>
                <a:off x="1916112" y="3856037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2754312" y="4008437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297112" y="4198937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6165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6166" name="Rectangle 37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 bwMode="auto">
                <a:xfrm>
                  <a:off x="2449512" y="39322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 bwMode="auto">
                <a:xfrm flipV="1">
                  <a:off x="2449512" y="44656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29" name="Flowchart: Magnetic Disk 28"/>
            <p:cNvSpPr/>
            <p:nvPr/>
          </p:nvSpPr>
          <p:spPr bwMode="auto">
            <a:xfrm>
              <a:off x="2830512" y="35512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30" name="Flowchart: Magnetic Disk 29"/>
            <p:cNvSpPr/>
            <p:nvPr/>
          </p:nvSpPr>
          <p:spPr bwMode="auto">
            <a:xfrm flipV="1">
              <a:off x="2830512" y="48466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87712" y="4198937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33" name="Flowchart: Magnetic Disk 32"/>
            <p:cNvSpPr/>
            <p:nvPr/>
          </p:nvSpPr>
          <p:spPr bwMode="auto">
            <a:xfrm>
              <a:off x="1611312" y="4237037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6152" name="Rectangle 40"/>
          <p:cNvSpPr>
            <a:spLocks noChangeArrowheads="1"/>
          </p:cNvSpPr>
          <p:nvPr/>
        </p:nvSpPr>
        <p:spPr bwMode="auto">
          <a:xfrm>
            <a:off x="5192713" y="3856038"/>
            <a:ext cx="2057400" cy="1752600"/>
          </a:xfrm>
          <a:prstGeom prst="rect">
            <a:avLst/>
          </a:prstGeom>
          <a:solidFill>
            <a:srgbClr val="FFFFFF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 contrast="28000"/>
          </a:blip>
          <a:srcRect l="17384" r="37721" b="51463"/>
          <a:stretch>
            <a:fillRect/>
          </a:stretch>
        </p:blipFill>
        <p:spPr bwMode="auto">
          <a:xfrm>
            <a:off x="619125" y="2103438"/>
            <a:ext cx="8764588" cy="457200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>
            <a:lum bright="14000" contrast="28000"/>
          </a:blip>
          <a:srcRect/>
          <a:stretch>
            <a:fillRect/>
          </a:stretch>
        </p:blipFill>
        <p:spPr bwMode="auto">
          <a:xfrm>
            <a:off x="5816600" y="1341438"/>
            <a:ext cx="3632200" cy="175260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</p:spPr>
      </p:pic>
      <p:grpSp>
        <p:nvGrpSpPr>
          <p:cNvPr id="43013" name="Group 24"/>
          <p:cNvGrpSpPr>
            <a:grpSpLocks/>
          </p:cNvGrpSpPr>
          <p:nvPr/>
        </p:nvGrpSpPr>
        <p:grpSpPr bwMode="auto">
          <a:xfrm rot="-3596131">
            <a:off x="5186363" y="5175250"/>
            <a:ext cx="808038" cy="1074737"/>
            <a:chOff x="1535112" y="3506936"/>
            <a:chExt cx="1524000" cy="2025501"/>
          </a:xfrm>
        </p:grpSpPr>
        <p:grpSp>
          <p:nvGrpSpPr>
            <p:cNvPr id="43015" name="Group 20"/>
            <p:cNvGrpSpPr>
              <a:grpSpLocks/>
            </p:cNvGrpSpPr>
            <p:nvPr/>
          </p:nvGrpSpPr>
          <p:grpSpPr bwMode="auto">
            <a:xfrm>
              <a:off x="1994081" y="3506936"/>
              <a:ext cx="228600" cy="381000"/>
              <a:chOff x="2182812" y="3475037"/>
              <a:chExt cx="228600" cy="381000"/>
            </a:xfrm>
          </p:grpSpPr>
          <p:sp>
            <p:nvSpPr>
              <p:cNvPr id="11" name="Oval 10"/>
              <p:cNvSpPr/>
              <p:nvPr/>
            </p:nvSpPr>
            <p:spPr bwMode="auto">
              <a:xfrm rot="16200000">
                <a:off x="2182812" y="34750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rot="16200000">
                <a:off x="2185980" y="3621141"/>
                <a:ext cx="227383" cy="2305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grpSp>
          <p:nvGrpSpPr>
            <p:cNvPr id="43016" name="Group 21"/>
            <p:cNvGrpSpPr>
              <a:grpSpLocks/>
            </p:cNvGrpSpPr>
            <p:nvPr/>
          </p:nvGrpSpPr>
          <p:grpSpPr bwMode="auto">
            <a:xfrm>
              <a:off x="2449512" y="3506936"/>
              <a:ext cx="228600" cy="381000"/>
              <a:chOff x="2182812" y="3475037"/>
              <a:chExt cx="228600" cy="381000"/>
            </a:xfrm>
          </p:grpSpPr>
          <p:sp>
            <p:nvSpPr>
              <p:cNvPr id="23" name="Oval 22"/>
              <p:cNvSpPr/>
              <p:nvPr/>
            </p:nvSpPr>
            <p:spPr bwMode="auto">
              <a:xfrm rot="16200000">
                <a:off x="2182812" y="34750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 rot="16200000">
                <a:off x="2184005" y="3621583"/>
                <a:ext cx="227383" cy="2305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cxnSp>
          <p:nvCxnSpPr>
            <p:cNvPr id="7" name="Straight Connector 6"/>
            <p:cNvCxnSpPr>
              <a:stCxn id="9" idx="3"/>
              <a:endCxn id="10" idx="3"/>
            </p:cNvCxnSpPr>
            <p:nvPr/>
          </p:nvCxnSpPr>
          <p:spPr bwMode="auto">
            <a:xfrm rot="16200000">
              <a:off x="2299932" y="3625810"/>
              <a:ext cx="0" cy="106889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018" name="Group 10"/>
            <p:cNvGrpSpPr>
              <a:grpSpLocks/>
            </p:cNvGrpSpPr>
            <p:nvPr/>
          </p:nvGrpSpPr>
          <p:grpSpPr bwMode="auto">
            <a:xfrm rot="-5400000">
              <a:off x="1611312" y="4084637"/>
              <a:ext cx="1371600" cy="914400"/>
              <a:chOff x="1916112" y="3856037"/>
              <a:chExt cx="1371600" cy="914400"/>
            </a:xfrm>
          </p:grpSpPr>
          <p:sp>
            <p:nvSpPr>
              <p:cNvPr id="14" name="Rectangle 3"/>
              <p:cNvSpPr/>
              <p:nvPr/>
            </p:nvSpPr>
            <p:spPr bwMode="auto">
              <a:xfrm>
                <a:off x="1917594" y="3858612"/>
                <a:ext cx="1370281" cy="913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759914" y="4010858"/>
                <a:ext cx="379970" cy="60780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298511" y="4201420"/>
                <a:ext cx="77789" cy="2305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43025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43026" name="Rectangle 17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 bwMode="auto">
                <a:xfrm>
                  <a:off x="2452678" y="3934687"/>
                  <a:ext cx="227383" cy="152698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 bwMode="auto">
                <a:xfrm flipV="1">
                  <a:off x="2454547" y="4469833"/>
                  <a:ext cx="227383" cy="1527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9" name="Flowchart: Magnetic Disk 8"/>
            <p:cNvSpPr/>
            <p:nvPr/>
          </p:nvSpPr>
          <p:spPr bwMode="auto">
            <a:xfrm rot="16200000">
              <a:off x="1496139" y="4045481"/>
              <a:ext cx="302181" cy="227552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0" name="Flowchart: Magnetic Disk 9"/>
            <p:cNvSpPr/>
            <p:nvPr/>
          </p:nvSpPr>
          <p:spPr bwMode="auto">
            <a:xfrm rot="16200000" flipV="1">
              <a:off x="2793364" y="4045301"/>
              <a:ext cx="302179" cy="227552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 rot="16200000">
              <a:off x="2183969" y="5340104"/>
              <a:ext cx="227383" cy="152698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cxnSp>
        <p:nvCxnSpPr>
          <p:cNvPr id="43014" name="Straight Arrow Connector 24"/>
          <p:cNvCxnSpPr>
            <a:cxnSpLocks noChangeShapeType="1"/>
          </p:cNvCxnSpPr>
          <p:nvPr/>
        </p:nvCxnSpPr>
        <p:spPr bwMode="auto">
          <a:xfrm flipH="1" flipV="1">
            <a:off x="2143125" y="3627438"/>
            <a:ext cx="3048000" cy="1676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4"/>
          <p:cNvSpPr>
            <a:spLocks noChangeArrowheads="1"/>
          </p:cNvSpPr>
          <p:nvPr/>
        </p:nvSpPr>
        <p:spPr bwMode="auto">
          <a:xfrm>
            <a:off x="0" y="5943600"/>
            <a:ext cx="10080625" cy="1616075"/>
          </a:xfrm>
          <a:prstGeom prst="roundRect">
            <a:avLst>
              <a:gd name="adj" fmla="val 9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382712" y="1570037"/>
            <a:ext cx="73152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6752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b="1" dirty="0">
                <a:solidFill>
                  <a:srgbClr val="000000"/>
                </a:solidFill>
              </a:rPr>
              <a:t>Using the </a:t>
            </a:r>
            <a:r>
              <a:rPr lang="en-US" sz="3600" b="1" dirty="0" smtClean="0">
                <a:solidFill>
                  <a:srgbClr val="000000"/>
                </a:solidFill>
              </a:rPr>
              <a:t>NXT Light </a:t>
            </a:r>
            <a:r>
              <a:rPr lang="en-US" sz="3600" b="1" dirty="0">
                <a:solidFill>
                  <a:srgbClr val="000000"/>
                </a:solidFill>
              </a:rPr>
              <a:t>Sensor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Light Sensor Practice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1768475"/>
            <a:ext cx="9069387" cy="792163"/>
          </a:xfrm>
        </p:spPr>
        <p:txBody>
          <a:bodyPr/>
          <a:lstStyle/>
          <a:p>
            <a:pPr eaLnBrk="1"/>
            <a:r>
              <a:rPr lang="en-US" smtClean="0"/>
              <a:t>Here are a couple of methods, both equally right</a:t>
            </a:r>
          </a:p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r="2"/>
          <a:stretch>
            <a:fillRect/>
          </a:stretch>
        </p:blipFill>
        <p:spPr bwMode="auto">
          <a:xfrm>
            <a:off x="163513" y="2686050"/>
            <a:ext cx="4953000" cy="30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3" y="2698750"/>
            <a:ext cx="4659312" cy="3024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Arrow Connector 75"/>
          <p:cNvCxnSpPr>
            <a:cxnSpLocks noChangeShapeType="1"/>
          </p:cNvCxnSpPr>
          <p:nvPr/>
        </p:nvCxnSpPr>
        <p:spPr bwMode="auto">
          <a:xfrm rot="10800000">
            <a:off x="3973513" y="6297613"/>
            <a:ext cx="2819400" cy="38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95" name="Straight Arrow Connector 19"/>
          <p:cNvCxnSpPr>
            <a:cxnSpLocks noChangeShapeType="1"/>
          </p:cNvCxnSpPr>
          <p:nvPr/>
        </p:nvCxnSpPr>
        <p:spPr bwMode="auto">
          <a:xfrm>
            <a:off x="3592513" y="4727575"/>
            <a:ext cx="2819400" cy="38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Light Sensor Practice 2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-4763" eaLnBrk="1"/>
            <a:r>
              <a:rPr lang="en-US" smtClean="0"/>
              <a:t>Make the robot go back and forth between two blue lines of tape.</a:t>
            </a:r>
          </a:p>
          <a:p>
            <a:pPr marL="4763" indent="-4763" eaLnBrk="1"/>
            <a:r>
              <a:rPr lang="en-US" smtClean="0"/>
              <a:t>  </a:t>
            </a:r>
          </a:p>
          <a:p>
            <a:pPr marL="804863" lvl="2" indent="-4763" eaLnBrk="1"/>
            <a:r>
              <a:rPr lang="en-US" smtClean="0"/>
              <a:t>Whether to make the robot back up or turn around is the programmer’s choice.</a:t>
            </a:r>
          </a:p>
        </p:txBody>
      </p:sp>
      <p:grpSp>
        <p:nvGrpSpPr>
          <p:cNvPr id="8198" name="Group 3"/>
          <p:cNvGrpSpPr>
            <a:grpSpLocks/>
          </p:cNvGrpSpPr>
          <p:nvPr/>
        </p:nvGrpSpPr>
        <p:grpSpPr bwMode="auto">
          <a:xfrm>
            <a:off x="2830513" y="3970338"/>
            <a:ext cx="2057400" cy="1524000"/>
            <a:chOff x="1611312" y="3551237"/>
            <a:chExt cx="2057400" cy="1524000"/>
          </a:xfrm>
        </p:grpSpPr>
        <p:cxnSp>
          <p:nvCxnSpPr>
            <p:cNvPr id="5" name="Straight Connector 4"/>
            <p:cNvCxnSpPr>
              <a:stCxn id="7" idx="3"/>
              <a:endCxn id="8" idx="3"/>
            </p:cNvCxnSpPr>
            <p:nvPr/>
          </p:nvCxnSpPr>
          <p:spPr bwMode="auto">
            <a:xfrm>
              <a:off x="2982912" y="3779837"/>
              <a:ext cx="0" cy="10668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261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12" name="Rectangle 3"/>
              <p:cNvSpPr/>
              <p:nvPr/>
            </p:nvSpPr>
            <p:spPr bwMode="auto">
              <a:xfrm>
                <a:off x="1916112" y="3856037"/>
                <a:ext cx="1371600" cy="914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754312" y="4008437"/>
                <a:ext cx="381000" cy="609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297112" y="4198937"/>
                <a:ext cx="76200" cy="2286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8272" name="Group 9"/>
              <p:cNvGrpSpPr>
                <a:grpSpLocks/>
              </p:cNvGrpSpPr>
              <p:nvPr/>
            </p:nvGrpSpPr>
            <p:grpSpPr bwMode="auto">
              <a:xfrm>
                <a:off x="2449512" y="3970337"/>
                <a:ext cx="228600" cy="685800"/>
                <a:chOff x="2449512" y="3932237"/>
                <a:chExt cx="228600" cy="685800"/>
              </a:xfrm>
            </p:grpSpPr>
            <p:sp>
              <p:nvSpPr>
                <p:cNvPr id="8273" name="Rectangle 15"/>
                <p:cNvSpPr>
                  <a:spLocks noChangeArrowheads="1"/>
                </p:cNvSpPr>
                <p:nvPr/>
              </p:nvSpPr>
              <p:spPr bwMode="auto">
                <a:xfrm>
                  <a:off x="2449512" y="4160837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 bwMode="auto">
                <a:xfrm>
                  <a:off x="2449512" y="39322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 bwMode="auto">
                <a:xfrm flipV="1">
                  <a:off x="2449512" y="4465637"/>
                  <a:ext cx="228600" cy="15240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7" name="Flowchart: Magnetic Disk 6"/>
            <p:cNvSpPr/>
            <p:nvPr/>
          </p:nvSpPr>
          <p:spPr bwMode="auto">
            <a:xfrm>
              <a:off x="2830512" y="35512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8" name="Flowchart: Magnetic Disk 7"/>
            <p:cNvSpPr/>
            <p:nvPr/>
          </p:nvSpPr>
          <p:spPr bwMode="auto">
            <a:xfrm flipV="1">
              <a:off x="2830512" y="4846637"/>
              <a:ext cx="304800" cy="2286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87712" y="4198937"/>
              <a:ext cx="2286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1" name="Flowchart: Magnetic Disk 10"/>
            <p:cNvSpPr/>
            <p:nvPr/>
          </p:nvSpPr>
          <p:spPr bwMode="auto">
            <a:xfrm>
              <a:off x="1611312" y="4237037"/>
              <a:ext cx="228600" cy="15240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8545513" y="3856038"/>
            <a:ext cx="152400" cy="3581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pSp>
        <p:nvGrpSpPr>
          <p:cNvPr id="8200" name="Group 36"/>
          <p:cNvGrpSpPr>
            <a:grpSpLocks/>
          </p:cNvGrpSpPr>
          <p:nvPr/>
        </p:nvGrpSpPr>
        <p:grpSpPr bwMode="auto">
          <a:xfrm>
            <a:off x="6411913" y="3856038"/>
            <a:ext cx="2209800" cy="1752600"/>
            <a:chOff x="5192712" y="4389437"/>
            <a:chExt cx="2209800" cy="1752600"/>
          </a:xfrm>
        </p:grpSpPr>
        <p:grpSp>
          <p:nvGrpSpPr>
            <p:cNvPr id="8242" name="Group 20"/>
            <p:cNvGrpSpPr>
              <a:grpSpLocks/>
            </p:cNvGrpSpPr>
            <p:nvPr/>
          </p:nvGrpSpPr>
          <p:grpSpPr bwMode="auto">
            <a:xfrm>
              <a:off x="5345112" y="4541837"/>
              <a:ext cx="2057400" cy="1524000"/>
              <a:chOff x="1611312" y="3551237"/>
              <a:chExt cx="2057400" cy="1524000"/>
            </a:xfrm>
          </p:grpSpPr>
          <p:cxnSp>
            <p:nvCxnSpPr>
              <p:cNvPr id="22" name="Straight Connector 21"/>
              <p:cNvCxnSpPr>
                <a:stCxn id="24" idx="3"/>
                <a:endCxn id="25" idx="3"/>
              </p:cNvCxnSpPr>
              <p:nvPr/>
            </p:nvCxnSpPr>
            <p:spPr bwMode="auto">
              <a:xfrm>
                <a:off x="2982912" y="3779837"/>
                <a:ext cx="0" cy="1066800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245" name="Group 10"/>
              <p:cNvGrpSpPr>
                <a:grpSpLocks/>
              </p:cNvGrpSpPr>
              <p:nvPr/>
            </p:nvGrpSpPr>
            <p:grpSpPr bwMode="auto">
              <a:xfrm>
                <a:off x="1916112" y="3856037"/>
                <a:ext cx="1371600" cy="914400"/>
                <a:chOff x="1916112" y="3856037"/>
                <a:chExt cx="1371600" cy="914400"/>
              </a:xfrm>
            </p:grpSpPr>
            <p:sp>
              <p:nvSpPr>
                <p:cNvPr id="29" name="Rectangle 3"/>
                <p:cNvSpPr/>
                <p:nvPr/>
              </p:nvSpPr>
              <p:spPr bwMode="auto">
                <a:xfrm>
                  <a:off x="1916112" y="3856037"/>
                  <a:ext cx="1371600" cy="914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2754312" y="4008437"/>
                  <a:ext cx="381000" cy="6096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2297112" y="4198937"/>
                  <a:ext cx="76200" cy="2286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grpSp>
              <p:nvGrpSpPr>
                <p:cNvPr id="8256" name="Group 9"/>
                <p:cNvGrpSpPr>
                  <a:grpSpLocks/>
                </p:cNvGrpSpPr>
                <p:nvPr/>
              </p:nvGrpSpPr>
              <p:grpSpPr bwMode="auto">
                <a:xfrm>
                  <a:off x="2449512" y="3970337"/>
                  <a:ext cx="228600" cy="685800"/>
                  <a:chOff x="2449512" y="3932237"/>
                  <a:chExt cx="228600" cy="685800"/>
                </a:xfrm>
              </p:grpSpPr>
              <p:sp>
                <p:nvSpPr>
                  <p:cNvPr id="8257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449512" y="4160837"/>
                    <a:ext cx="2286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34" name="Isosceles Triangle 33"/>
                  <p:cNvSpPr/>
                  <p:nvPr/>
                </p:nvSpPr>
                <p:spPr bwMode="auto">
                  <a:xfrm>
                    <a:off x="2449512" y="3932237"/>
                    <a:ext cx="228600" cy="152400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 bwMode="auto">
                  <a:xfrm flipV="1">
                    <a:off x="2449512" y="4465637"/>
                    <a:ext cx="228600" cy="152400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24" name="Flowchart: Magnetic Disk 23"/>
              <p:cNvSpPr/>
              <p:nvPr/>
            </p:nvSpPr>
            <p:spPr bwMode="auto">
              <a:xfrm>
                <a:off x="2830512" y="3551237"/>
                <a:ext cx="304800" cy="2286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25" name="Flowchart: Magnetic Disk 24"/>
              <p:cNvSpPr/>
              <p:nvPr/>
            </p:nvSpPr>
            <p:spPr bwMode="auto">
              <a:xfrm flipV="1">
                <a:off x="2830512" y="4846637"/>
                <a:ext cx="304800" cy="2286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440112" y="41989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87712" y="4198937"/>
                <a:ext cx="228600" cy="22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28" name="Flowchart: Magnetic Disk 27"/>
              <p:cNvSpPr/>
              <p:nvPr/>
            </p:nvSpPr>
            <p:spPr bwMode="auto">
              <a:xfrm>
                <a:off x="1611312" y="4237037"/>
                <a:ext cx="228600" cy="1524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sp>
          <p:nvSpPr>
            <p:cNvPr id="8243" name="Rectangle 35"/>
            <p:cNvSpPr>
              <a:spLocks noChangeArrowheads="1"/>
            </p:cNvSpPr>
            <p:nvPr/>
          </p:nvSpPr>
          <p:spPr bwMode="auto">
            <a:xfrm>
              <a:off x="5192712" y="4389437"/>
              <a:ext cx="2057400" cy="1752600"/>
            </a:xfrm>
            <a:prstGeom prst="rect">
              <a:avLst/>
            </a:prstGeom>
            <a:solidFill>
              <a:srgbClr val="FFFFFF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8201" name="Rectangle 37"/>
          <p:cNvSpPr>
            <a:spLocks noChangeArrowheads="1"/>
          </p:cNvSpPr>
          <p:nvPr/>
        </p:nvSpPr>
        <p:spPr bwMode="auto">
          <a:xfrm>
            <a:off x="1535113" y="3856038"/>
            <a:ext cx="152400" cy="3581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pSp>
        <p:nvGrpSpPr>
          <p:cNvPr id="8202" name="Group 38"/>
          <p:cNvGrpSpPr>
            <a:grpSpLocks/>
          </p:cNvGrpSpPr>
          <p:nvPr/>
        </p:nvGrpSpPr>
        <p:grpSpPr bwMode="auto">
          <a:xfrm rot="10800000">
            <a:off x="5421313" y="5456238"/>
            <a:ext cx="2209800" cy="1752600"/>
            <a:chOff x="5192712" y="4389437"/>
            <a:chExt cx="2209800" cy="1752600"/>
          </a:xfrm>
        </p:grpSpPr>
        <p:grpSp>
          <p:nvGrpSpPr>
            <p:cNvPr id="8224" name="Group 20"/>
            <p:cNvGrpSpPr>
              <a:grpSpLocks/>
            </p:cNvGrpSpPr>
            <p:nvPr/>
          </p:nvGrpSpPr>
          <p:grpSpPr bwMode="auto">
            <a:xfrm>
              <a:off x="5345112" y="4541837"/>
              <a:ext cx="2057400" cy="1524000"/>
              <a:chOff x="1611312" y="3551237"/>
              <a:chExt cx="2057400" cy="1524000"/>
            </a:xfrm>
          </p:grpSpPr>
          <p:cxnSp>
            <p:nvCxnSpPr>
              <p:cNvPr id="42" name="Straight Connector 41"/>
              <p:cNvCxnSpPr>
                <a:stCxn id="44" idx="3"/>
                <a:endCxn id="45" idx="3"/>
              </p:cNvCxnSpPr>
              <p:nvPr/>
            </p:nvCxnSpPr>
            <p:spPr bwMode="auto">
              <a:xfrm>
                <a:off x="2986087" y="3779837"/>
                <a:ext cx="0" cy="1066800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227" name="Group 10"/>
              <p:cNvGrpSpPr>
                <a:grpSpLocks/>
              </p:cNvGrpSpPr>
              <p:nvPr/>
            </p:nvGrpSpPr>
            <p:grpSpPr bwMode="auto">
              <a:xfrm>
                <a:off x="1916112" y="3856037"/>
                <a:ext cx="1371600" cy="914400"/>
                <a:chOff x="1916112" y="3856037"/>
                <a:chExt cx="1371600" cy="914400"/>
              </a:xfrm>
            </p:grpSpPr>
            <p:sp>
              <p:nvSpPr>
                <p:cNvPr id="49" name="Rectangle 3"/>
                <p:cNvSpPr/>
                <p:nvPr/>
              </p:nvSpPr>
              <p:spPr bwMode="auto">
                <a:xfrm>
                  <a:off x="1919287" y="3856037"/>
                  <a:ext cx="1371600" cy="914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2759075" y="4008437"/>
                  <a:ext cx="381000" cy="6096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2301875" y="4198937"/>
                  <a:ext cx="76200" cy="2286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grpSp>
              <p:nvGrpSpPr>
                <p:cNvPr id="8238" name="Group 9"/>
                <p:cNvGrpSpPr>
                  <a:grpSpLocks/>
                </p:cNvGrpSpPr>
                <p:nvPr/>
              </p:nvGrpSpPr>
              <p:grpSpPr bwMode="auto">
                <a:xfrm>
                  <a:off x="2449512" y="3970337"/>
                  <a:ext cx="228600" cy="685800"/>
                  <a:chOff x="2449512" y="3932237"/>
                  <a:chExt cx="228600" cy="685800"/>
                </a:xfrm>
              </p:grpSpPr>
              <p:sp>
                <p:nvSpPr>
                  <p:cNvPr id="823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449512" y="4160837"/>
                    <a:ext cx="2286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 bwMode="auto">
                  <a:xfrm>
                    <a:off x="2455862" y="3932237"/>
                    <a:ext cx="228600" cy="152400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  <p:sp>
                <p:nvSpPr>
                  <p:cNvPr id="55" name="Isosceles Triangle 54"/>
                  <p:cNvSpPr/>
                  <p:nvPr/>
                </p:nvSpPr>
                <p:spPr bwMode="auto">
                  <a:xfrm flipV="1">
                    <a:off x="2455862" y="4465637"/>
                    <a:ext cx="228600" cy="152400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44" name="Flowchart: Magnetic Disk 43"/>
              <p:cNvSpPr/>
              <p:nvPr/>
            </p:nvSpPr>
            <p:spPr bwMode="auto">
              <a:xfrm>
                <a:off x="2833687" y="3551237"/>
                <a:ext cx="304800" cy="2286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45" name="Flowchart: Magnetic Disk 44"/>
              <p:cNvSpPr/>
              <p:nvPr/>
            </p:nvSpPr>
            <p:spPr bwMode="auto">
              <a:xfrm flipV="1">
                <a:off x="2833687" y="4846637"/>
                <a:ext cx="304800" cy="2286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440112" y="41989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3290887" y="4198937"/>
                <a:ext cx="228600" cy="22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48" name="Flowchart: Magnetic Disk 47"/>
              <p:cNvSpPr/>
              <p:nvPr/>
            </p:nvSpPr>
            <p:spPr bwMode="auto">
              <a:xfrm>
                <a:off x="1614487" y="4237037"/>
                <a:ext cx="228600" cy="1524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sp>
          <p:nvSpPr>
            <p:cNvPr id="8225" name="Rectangle 40"/>
            <p:cNvSpPr>
              <a:spLocks noChangeArrowheads="1"/>
            </p:cNvSpPr>
            <p:nvPr/>
          </p:nvSpPr>
          <p:spPr bwMode="auto">
            <a:xfrm>
              <a:off x="5192712" y="4389437"/>
              <a:ext cx="2057400" cy="1752600"/>
            </a:xfrm>
            <a:prstGeom prst="rect">
              <a:avLst/>
            </a:prstGeom>
            <a:solidFill>
              <a:srgbClr val="FFFFFF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cxnSp>
        <p:nvCxnSpPr>
          <p:cNvPr id="8203" name="Shape 57"/>
          <p:cNvCxnSpPr>
            <a:cxnSpLocks noChangeShapeType="1"/>
            <a:endCxn id="8225" idx="1"/>
          </p:cNvCxnSpPr>
          <p:nvPr/>
        </p:nvCxnSpPr>
        <p:spPr bwMode="auto">
          <a:xfrm rot="5400000">
            <a:off x="7383463" y="5018088"/>
            <a:ext cx="1562100" cy="1066800"/>
          </a:xfrm>
          <a:prstGeom prst="curved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8204" name="Group 58"/>
          <p:cNvGrpSpPr>
            <a:grpSpLocks/>
          </p:cNvGrpSpPr>
          <p:nvPr/>
        </p:nvGrpSpPr>
        <p:grpSpPr bwMode="auto">
          <a:xfrm rot="10800000">
            <a:off x="1687513" y="5532438"/>
            <a:ext cx="2209800" cy="1752600"/>
            <a:chOff x="5192712" y="4389437"/>
            <a:chExt cx="2209800" cy="1752600"/>
          </a:xfrm>
        </p:grpSpPr>
        <p:grpSp>
          <p:nvGrpSpPr>
            <p:cNvPr id="8206" name="Group 20"/>
            <p:cNvGrpSpPr>
              <a:grpSpLocks/>
            </p:cNvGrpSpPr>
            <p:nvPr/>
          </p:nvGrpSpPr>
          <p:grpSpPr bwMode="auto">
            <a:xfrm>
              <a:off x="5345112" y="4541837"/>
              <a:ext cx="2057400" cy="1524000"/>
              <a:chOff x="1611312" y="3551237"/>
              <a:chExt cx="2057400" cy="1524000"/>
            </a:xfrm>
          </p:grpSpPr>
          <p:cxnSp>
            <p:nvCxnSpPr>
              <p:cNvPr id="62" name="Straight Connector 61"/>
              <p:cNvCxnSpPr>
                <a:stCxn id="64" idx="3"/>
                <a:endCxn id="65" idx="3"/>
              </p:cNvCxnSpPr>
              <p:nvPr/>
            </p:nvCxnSpPr>
            <p:spPr bwMode="auto">
              <a:xfrm>
                <a:off x="2982912" y="3779837"/>
                <a:ext cx="0" cy="1066800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1916112" y="3856037"/>
                <a:ext cx="1371600" cy="914400"/>
                <a:chOff x="1916112" y="3856037"/>
                <a:chExt cx="1371600" cy="914400"/>
              </a:xfrm>
            </p:grpSpPr>
            <p:sp>
              <p:nvSpPr>
                <p:cNvPr id="69" name="Rectangle 3"/>
                <p:cNvSpPr/>
                <p:nvPr/>
              </p:nvSpPr>
              <p:spPr bwMode="auto">
                <a:xfrm>
                  <a:off x="1916112" y="3856037"/>
                  <a:ext cx="1371600" cy="914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2754312" y="4008437"/>
                  <a:ext cx="381000" cy="6096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2297112" y="4198937"/>
                  <a:ext cx="76200" cy="2286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grpSp>
              <p:nvGrpSpPr>
                <p:cNvPr id="8220" name="Group 9"/>
                <p:cNvGrpSpPr>
                  <a:grpSpLocks/>
                </p:cNvGrpSpPr>
                <p:nvPr/>
              </p:nvGrpSpPr>
              <p:grpSpPr bwMode="auto">
                <a:xfrm>
                  <a:off x="2449512" y="3970337"/>
                  <a:ext cx="228600" cy="685800"/>
                  <a:chOff x="2449512" y="3932237"/>
                  <a:chExt cx="228600" cy="685800"/>
                </a:xfrm>
              </p:grpSpPr>
              <p:sp>
                <p:nvSpPr>
                  <p:cNvPr id="8221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449512" y="4160837"/>
                    <a:ext cx="228600" cy="2286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4" name="Isosceles Triangle 73"/>
                  <p:cNvSpPr/>
                  <p:nvPr/>
                </p:nvSpPr>
                <p:spPr bwMode="auto">
                  <a:xfrm>
                    <a:off x="2449512" y="3932237"/>
                    <a:ext cx="228600" cy="152400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  <p:sp>
                <p:nvSpPr>
                  <p:cNvPr id="75" name="Isosceles Triangle 74"/>
                  <p:cNvSpPr/>
                  <p:nvPr/>
                </p:nvSpPr>
                <p:spPr bwMode="auto">
                  <a:xfrm flipV="1">
                    <a:off x="2449512" y="4465637"/>
                    <a:ext cx="228600" cy="152400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64" name="Flowchart: Magnetic Disk 63"/>
              <p:cNvSpPr/>
              <p:nvPr/>
            </p:nvSpPr>
            <p:spPr bwMode="auto">
              <a:xfrm>
                <a:off x="2830512" y="3551237"/>
                <a:ext cx="304800" cy="2286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65" name="Flowchart: Magnetic Disk 64"/>
              <p:cNvSpPr/>
              <p:nvPr/>
            </p:nvSpPr>
            <p:spPr bwMode="auto">
              <a:xfrm flipV="1">
                <a:off x="2830512" y="4846637"/>
                <a:ext cx="304800" cy="2286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440112" y="41989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287712" y="4198937"/>
                <a:ext cx="228600" cy="22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68" name="Flowchart: Magnetic Disk 67"/>
              <p:cNvSpPr/>
              <p:nvPr/>
            </p:nvSpPr>
            <p:spPr bwMode="auto">
              <a:xfrm>
                <a:off x="1611312" y="4237037"/>
                <a:ext cx="228600" cy="152400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sp>
          <p:nvSpPr>
            <p:cNvPr id="8207" name="Rectangle 60"/>
            <p:cNvSpPr>
              <a:spLocks noChangeArrowheads="1"/>
            </p:cNvSpPr>
            <p:nvPr/>
          </p:nvSpPr>
          <p:spPr bwMode="auto">
            <a:xfrm>
              <a:off x="5192712" y="4389437"/>
              <a:ext cx="2057400" cy="1752600"/>
            </a:xfrm>
            <a:prstGeom prst="rect">
              <a:avLst/>
            </a:prstGeom>
            <a:solidFill>
              <a:srgbClr val="FFFFFF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cxnSp>
        <p:nvCxnSpPr>
          <p:cNvPr id="8205" name="Shape 82"/>
          <p:cNvCxnSpPr>
            <a:cxnSpLocks noChangeShapeType="1"/>
          </p:cNvCxnSpPr>
          <p:nvPr/>
        </p:nvCxnSpPr>
        <p:spPr bwMode="auto">
          <a:xfrm rot="-5400000">
            <a:off x="1439863" y="4941888"/>
            <a:ext cx="1562100" cy="1066800"/>
          </a:xfrm>
          <a:prstGeom prst="curved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6247CD7-7E47-41DC-AB95-B5C8810DA31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Help the Robot Escape a Box - 1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Could we use the light sensor and our turns to help the robot escape from a mostly closed box?</a:t>
            </a: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Set up a pattern of blue tape that looks something like this:</a:t>
            </a: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 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631113" y="3703638"/>
            <a:ext cx="152400" cy="3581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 rot="5400000">
            <a:off x="5916613" y="1989138"/>
            <a:ext cx="152400" cy="3581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 rot="5400000">
            <a:off x="5916613" y="5418138"/>
            <a:ext cx="152400" cy="3581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 rot="10800000">
            <a:off x="4202113" y="3703638"/>
            <a:ext cx="198437" cy="2354262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CB71B3-3DE9-40CA-BE71-F631B25796E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Help the Robot Escape a Box - 2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516563"/>
          </a:xfrm>
        </p:spPr>
        <p:txBody>
          <a:bodyPr/>
          <a:lstStyle/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Write a program so the robot:</a:t>
            </a: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0" indent="6350" eaLnBrk="1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Moves Forward</a:t>
            </a:r>
          </a:p>
          <a:p>
            <a:pPr marL="0" indent="6350" eaLnBrk="1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Finds the blue border, </a:t>
            </a:r>
          </a:p>
          <a:p>
            <a:pPr marL="0" indent="6350" eaLnBrk="1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Turns away</a:t>
            </a:r>
          </a:p>
          <a:p>
            <a:pPr marL="0" indent="6350" eaLnBrk="1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And repeats the process</a:t>
            </a:r>
            <a:br>
              <a:rPr lang="en-US" sz="2400" b="1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until it escapes out the</a:t>
            </a:r>
            <a:br>
              <a:rPr lang="en-US" sz="2400" b="1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opening</a:t>
            </a: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smtClean="0">
              <a:solidFill>
                <a:srgbClr val="C00000"/>
              </a:solidFill>
            </a:endParaRP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smtClean="0">
              <a:solidFill>
                <a:srgbClr val="C00000"/>
              </a:solidFill>
            </a:endParaRP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smtClean="0">
              <a:solidFill>
                <a:srgbClr val="C00000"/>
              </a:solidFill>
            </a:endParaRP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>
                <a:solidFill>
                  <a:srgbClr val="C00000"/>
                </a:solidFill>
              </a:rPr>
              <a:t>From starting anywhere inside the box.</a:t>
            </a: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  </a:t>
            </a:r>
          </a:p>
        </p:txBody>
      </p:sp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5726113" y="2560638"/>
            <a:ext cx="3581400" cy="3581400"/>
            <a:chOff x="4202112" y="3703637"/>
            <a:chExt cx="3581400" cy="3581400"/>
          </a:xfrm>
        </p:grpSpPr>
        <p:sp>
          <p:nvSpPr>
            <p:cNvPr id="10269" name="Rectangle 4"/>
            <p:cNvSpPr>
              <a:spLocks noChangeArrowheads="1"/>
            </p:cNvSpPr>
            <p:nvPr/>
          </p:nvSpPr>
          <p:spPr bwMode="auto">
            <a:xfrm>
              <a:off x="7631112" y="3703637"/>
              <a:ext cx="152400" cy="35814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0270" name="Rectangle 5"/>
            <p:cNvSpPr>
              <a:spLocks noChangeArrowheads="1"/>
            </p:cNvSpPr>
            <p:nvPr/>
          </p:nvSpPr>
          <p:spPr bwMode="auto">
            <a:xfrm rot="5400000">
              <a:off x="5916612" y="1989137"/>
              <a:ext cx="152400" cy="35814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0271" name="Rectangle 6"/>
            <p:cNvSpPr>
              <a:spLocks noChangeArrowheads="1"/>
            </p:cNvSpPr>
            <p:nvPr/>
          </p:nvSpPr>
          <p:spPr bwMode="auto">
            <a:xfrm rot="5400000">
              <a:off x="5916612" y="5418137"/>
              <a:ext cx="152400" cy="35814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0272" name="Rectangle 7"/>
            <p:cNvSpPr>
              <a:spLocks noChangeArrowheads="1"/>
            </p:cNvSpPr>
            <p:nvPr/>
          </p:nvSpPr>
          <p:spPr bwMode="auto">
            <a:xfrm rot="10800000">
              <a:off x="4202112" y="3703637"/>
              <a:ext cx="197732" cy="235461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grpSp>
        <p:nvGrpSpPr>
          <p:cNvPr id="10246" name="Group 9"/>
          <p:cNvGrpSpPr>
            <a:grpSpLocks/>
          </p:cNvGrpSpPr>
          <p:nvPr/>
        </p:nvGrpSpPr>
        <p:grpSpPr bwMode="auto">
          <a:xfrm>
            <a:off x="5954713" y="2789238"/>
            <a:ext cx="990600" cy="733425"/>
            <a:chOff x="1611312" y="3551237"/>
            <a:chExt cx="2057400" cy="1524000"/>
          </a:xfrm>
        </p:grpSpPr>
        <p:cxnSp>
          <p:nvCxnSpPr>
            <p:cNvPr id="11" name="Straight Connector 10"/>
            <p:cNvCxnSpPr>
              <a:stCxn id="13" idx="3"/>
              <a:endCxn id="14" idx="3"/>
            </p:cNvCxnSpPr>
            <p:nvPr/>
          </p:nvCxnSpPr>
          <p:spPr bwMode="auto">
            <a:xfrm>
              <a:off x="2982912" y="3778846"/>
              <a:ext cx="0" cy="1068779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254" name="Group 10"/>
            <p:cNvGrpSpPr>
              <a:grpSpLocks/>
            </p:cNvGrpSpPr>
            <p:nvPr/>
          </p:nvGrpSpPr>
          <p:grpSpPr bwMode="auto">
            <a:xfrm>
              <a:off x="1916112" y="3856037"/>
              <a:ext cx="1371600" cy="914400"/>
              <a:chOff x="1916112" y="3856037"/>
              <a:chExt cx="1371600" cy="914400"/>
            </a:xfrm>
          </p:grpSpPr>
          <p:sp>
            <p:nvSpPr>
              <p:cNvPr id="18" name="Rectangle 3"/>
              <p:cNvSpPr/>
              <p:nvPr/>
            </p:nvSpPr>
            <p:spPr bwMode="auto">
              <a:xfrm>
                <a:off x="1914646" y="3854718"/>
                <a:ext cx="1371600" cy="917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752113" y="4006458"/>
                <a:ext cx="382465" cy="61355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297111" y="4197782"/>
                <a:ext cx="75833" cy="23090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grpSp>
            <p:nvGrpSpPr>
              <p:cNvPr id="10265" name="Group 9"/>
              <p:cNvGrpSpPr>
                <a:grpSpLocks/>
              </p:cNvGrpSpPr>
              <p:nvPr/>
            </p:nvGrpSpPr>
            <p:grpSpPr bwMode="auto">
              <a:xfrm>
                <a:off x="2449511" y="3970337"/>
                <a:ext cx="228601" cy="685800"/>
                <a:chOff x="2449511" y="3932237"/>
                <a:chExt cx="228601" cy="685800"/>
              </a:xfrm>
            </p:grpSpPr>
            <p:sp>
              <p:nvSpPr>
                <p:cNvPr id="10266" name="Rectangle 21"/>
                <p:cNvSpPr>
                  <a:spLocks noChangeArrowheads="1"/>
                </p:cNvSpPr>
                <p:nvPr/>
              </p:nvSpPr>
              <p:spPr bwMode="auto">
                <a:xfrm>
                  <a:off x="2449511" y="4160838"/>
                  <a:ext cx="228601" cy="228601"/>
                </a:xfrm>
                <a:prstGeom prst="rect">
                  <a:avLst/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 bwMode="auto">
                <a:xfrm>
                  <a:off x="2448778" y="3932071"/>
                  <a:ext cx="227500" cy="15174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 bwMode="auto">
                <a:xfrm flipV="1">
                  <a:off x="2448778" y="4466461"/>
                  <a:ext cx="227500" cy="151740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</p:grpSp>
        </p:grpSp>
        <p:sp>
          <p:nvSpPr>
            <p:cNvPr id="13" name="Flowchart: Magnetic Disk 12"/>
            <p:cNvSpPr/>
            <p:nvPr/>
          </p:nvSpPr>
          <p:spPr bwMode="auto">
            <a:xfrm>
              <a:off x="2831245" y="3551237"/>
              <a:ext cx="303335" cy="227609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4" name="Flowchart: Magnetic Disk 13"/>
            <p:cNvSpPr/>
            <p:nvPr/>
          </p:nvSpPr>
          <p:spPr bwMode="auto">
            <a:xfrm flipV="1">
              <a:off x="2831245" y="4847626"/>
              <a:ext cx="303335" cy="227611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440112" y="4198937"/>
              <a:ext cx="228600" cy="2286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286247" y="4197782"/>
              <a:ext cx="230798" cy="2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7" name="Flowchart: Magnetic Disk 16"/>
            <p:cNvSpPr/>
            <p:nvPr/>
          </p:nvSpPr>
          <p:spPr bwMode="auto">
            <a:xfrm>
              <a:off x="1611312" y="4237367"/>
              <a:ext cx="227500" cy="151740"/>
            </a:xfrm>
            <a:prstGeom prst="flowChartMagneticDisk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  <p:cxnSp>
        <p:nvCxnSpPr>
          <p:cNvPr id="10247" name="Straight Arrow Connector 25"/>
          <p:cNvCxnSpPr>
            <a:cxnSpLocks noChangeShapeType="1"/>
          </p:cNvCxnSpPr>
          <p:nvPr/>
        </p:nvCxnSpPr>
        <p:spPr bwMode="auto">
          <a:xfrm>
            <a:off x="6945313" y="3155950"/>
            <a:ext cx="2057400" cy="14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8" name="Curved Connector 27"/>
          <p:cNvCxnSpPr>
            <a:cxnSpLocks noChangeShapeType="1"/>
          </p:cNvCxnSpPr>
          <p:nvPr/>
        </p:nvCxnSpPr>
        <p:spPr bwMode="auto">
          <a:xfrm rot="5400000">
            <a:off x="8469313" y="3475038"/>
            <a:ext cx="609600" cy="304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9" name="Straight Arrow Connector 29"/>
          <p:cNvCxnSpPr>
            <a:cxnSpLocks noChangeShapeType="1"/>
          </p:cNvCxnSpPr>
          <p:nvPr/>
        </p:nvCxnSpPr>
        <p:spPr bwMode="auto">
          <a:xfrm flipH="1">
            <a:off x="8240713" y="4084638"/>
            <a:ext cx="381000" cy="1752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0" name="Curved Connector 30"/>
          <p:cNvCxnSpPr>
            <a:cxnSpLocks noChangeShapeType="1"/>
          </p:cNvCxnSpPr>
          <p:nvPr/>
        </p:nvCxnSpPr>
        <p:spPr bwMode="auto">
          <a:xfrm rot="10800000">
            <a:off x="7478713" y="5456238"/>
            <a:ext cx="609600" cy="304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1" name="Straight Arrow Connector 32"/>
          <p:cNvCxnSpPr>
            <a:cxnSpLocks noChangeShapeType="1"/>
          </p:cNvCxnSpPr>
          <p:nvPr/>
        </p:nvCxnSpPr>
        <p:spPr bwMode="auto">
          <a:xfrm flipH="1" flipV="1">
            <a:off x="6030913" y="4313238"/>
            <a:ext cx="12954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2" name="Curved Connector 33"/>
          <p:cNvCxnSpPr>
            <a:cxnSpLocks noChangeShapeType="1"/>
          </p:cNvCxnSpPr>
          <p:nvPr/>
        </p:nvCxnSpPr>
        <p:spPr bwMode="auto">
          <a:xfrm flipV="1">
            <a:off x="6030913" y="3856038"/>
            <a:ext cx="533400" cy="3810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2865438"/>
            <a:ext cx="89154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9"/>
          <p:cNvSpPr>
            <a:spLocks noChangeArrowheads="1"/>
          </p:cNvSpPr>
          <p:nvPr/>
        </p:nvSpPr>
        <p:spPr bwMode="auto">
          <a:xfrm>
            <a:off x="7173913" y="2484438"/>
            <a:ext cx="2133600" cy="220980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A6A9162-E734-4032-9582-9487BBEEB8D5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Help the Robot Escape a Box - 3</a:t>
            </a:r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</p:spPr>
        <p:txBody>
          <a:bodyPr/>
          <a:lstStyle/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smtClean="0"/>
              <a:t>Here’s a program that can work, many others will, too.</a:t>
            </a:r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  <a:p>
            <a:pPr marL="0" indent="635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  </a:t>
            </a:r>
          </a:p>
        </p:txBody>
      </p:sp>
      <p:grpSp>
        <p:nvGrpSpPr>
          <p:cNvPr id="11271" name="Group 38"/>
          <p:cNvGrpSpPr>
            <a:grpSpLocks/>
          </p:cNvGrpSpPr>
          <p:nvPr/>
        </p:nvGrpSpPr>
        <p:grpSpPr bwMode="auto">
          <a:xfrm>
            <a:off x="7173913" y="2560638"/>
            <a:ext cx="2133600" cy="2133600"/>
            <a:chOff x="5726112" y="2560637"/>
            <a:chExt cx="3581400" cy="3581400"/>
          </a:xfrm>
        </p:grpSpPr>
        <p:grpSp>
          <p:nvGrpSpPr>
            <p:cNvPr id="11272" name="Group 8"/>
            <p:cNvGrpSpPr>
              <a:grpSpLocks/>
            </p:cNvGrpSpPr>
            <p:nvPr/>
          </p:nvGrpSpPr>
          <p:grpSpPr bwMode="auto">
            <a:xfrm>
              <a:off x="5726112" y="2560637"/>
              <a:ext cx="3581400" cy="3581400"/>
              <a:chOff x="4202112" y="3703637"/>
              <a:chExt cx="3581400" cy="3581400"/>
            </a:xfrm>
          </p:grpSpPr>
          <p:sp>
            <p:nvSpPr>
              <p:cNvPr id="11296" name="Rectangle 4"/>
              <p:cNvSpPr>
                <a:spLocks noChangeArrowheads="1"/>
              </p:cNvSpPr>
              <p:nvPr/>
            </p:nvSpPr>
            <p:spPr bwMode="auto">
              <a:xfrm>
                <a:off x="7631112" y="3703637"/>
                <a:ext cx="152400" cy="358140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11297" name="Rectangle 5"/>
              <p:cNvSpPr>
                <a:spLocks noChangeArrowheads="1"/>
              </p:cNvSpPr>
              <p:nvPr/>
            </p:nvSpPr>
            <p:spPr bwMode="auto">
              <a:xfrm rot="5400000">
                <a:off x="5916612" y="1989137"/>
                <a:ext cx="152400" cy="358140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11298" name="Rectangle 6"/>
              <p:cNvSpPr>
                <a:spLocks noChangeArrowheads="1"/>
              </p:cNvSpPr>
              <p:nvPr/>
            </p:nvSpPr>
            <p:spPr bwMode="auto">
              <a:xfrm rot="5400000">
                <a:off x="5916612" y="5418137"/>
                <a:ext cx="152400" cy="358140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11299" name="Rectangle 7"/>
              <p:cNvSpPr>
                <a:spLocks noChangeArrowheads="1"/>
              </p:cNvSpPr>
              <p:nvPr/>
            </p:nvSpPr>
            <p:spPr bwMode="auto">
              <a:xfrm rot="10800000">
                <a:off x="4202112" y="3703637"/>
                <a:ext cx="197732" cy="2354615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5954712" y="2789237"/>
              <a:ext cx="990600" cy="733778"/>
              <a:chOff x="1611312" y="3551237"/>
              <a:chExt cx="2057400" cy="1524000"/>
            </a:xfrm>
          </p:grpSpPr>
          <p:cxnSp>
            <p:nvCxnSpPr>
              <p:cNvPr id="11" name="Straight Connector 10"/>
              <p:cNvCxnSpPr>
                <a:stCxn id="13" idx="3"/>
                <a:endCxn id="14" idx="3"/>
              </p:cNvCxnSpPr>
              <p:nvPr/>
            </p:nvCxnSpPr>
            <p:spPr bwMode="auto">
              <a:xfrm>
                <a:off x="2985032" y="3779326"/>
                <a:ext cx="0" cy="1068150"/>
              </a:xfrm>
              <a:prstGeom prst="line">
                <a:avLst/>
              </a:prstGeom>
              <a:solidFill>
                <a:srgbClr val="00B8FF"/>
              </a:solidFill>
              <a:ln w="571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281" name="Group 10"/>
              <p:cNvGrpSpPr>
                <a:grpSpLocks/>
              </p:cNvGrpSpPr>
              <p:nvPr/>
            </p:nvGrpSpPr>
            <p:grpSpPr bwMode="auto">
              <a:xfrm>
                <a:off x="1916112" y="3856037"/>
                <a:ext cx="1371600" cy="914400"/>
                <a:chOff x="1916112" y="3856037"/>
                <a:chExt cx="1371600" cy="914400"/>
              </a:xfrm>
            </p:grpSpPr>
            <p:sp>
              <p:nvSpPr>
                <p:cNvPr id="18" name="Rectangle 3"/>
                <p:cNvSpPr/>
                <p:nvPr/>
              </p:nvSpPr>
              <p:spPr bwMode="auto">
                <a:xfrm>
                  <a:off x="1916882" y="3856807"/>
                  <a:ext cx="1372541" cy="9131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2758117" y="4011772"/>
                  <a:ext cx="376342" cy="6087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2298761" y="4199944"/>
                  <a:ext cx="77482" cy="22691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ea typeface="SimSun" charset="-122"/>
                    <a:cs typeface="+mn-cs"/>
                  </a:endParaRPr>
                </a:p>
              </p:txBody>
            </p:sp>
            <p:grpSp>
              <p:nvGrpSpPr>
                <p:cNvPr id="11292" name="Group 9"/>
                <p:cNvGrpSpPr>
                  <a:grpSpLocks/>
                </p:cNvGrpSpPr>
                <p:nvPr/>
              </p:nvGrpSpPr>
              <p:grpSpPr bwMode="auto">
                <a:xfrm>
                  <a:off x="2449511" y="3970337"/>
                  <a:ext cx="228601" cy="685800"/>
                  <a:chOff x="2449511" y="3932237"/>
                  <a:chExt cx="228601" cy="685800"/>
                </a:xfrm>
              </p:grpSpPr>
              <p:sp>
                <p:nvSpPr>
                  <p:cNvPr id="1129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449511" y="4160838"/>
                    <a:ext cx="228601" cy="228601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23" name="Isosceles Triangle 22"/>
                  <p:cNvSpPr/>
                  <p:nvPr/>
                </p:nvSpPr>
                <p:spPr bwMode="auto">
                  <a:xfrm>
                    <a:off x="2448190" y="3934932"/>
                    <a:ext cx="232446" cy="14942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  <p:sp>
                <p:nvSpPr>
                  <p:cNvPr id="24" name="Isosceles Triangle 23"/>
                  <p:cNvSpPr/>
                  <p:nvPr/>
                </p:nvSpPr>
                <p:spPr bwMode="auto">
                  <a:xfrm flipV="1">
                    <a:off x="2448190" y="4466238"/>
                    <a:ext cx="232446" cy="14942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ea typeface="SimSun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13" name="Flowchart: Magnetic Disk 12"/>
              <p:cNvSpPr/>
              <p:nvPr/>
            </p:nvSpPr>
            <p:spPr bwMode="auto">
              <a:xfrm>
                <a:off x="2830067" y="3552415"/>
                <a:ext cx="309929" cy="226911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4" name="Flowchart: Magnetic Disk 13"/>
              <p:cNvSpPr/>
              <p:nvPr/>
            </p:nvSpPr>
            <p:spPr bwMode="auto">
              <a:xfrm flipV="1">
                <a:off x="2830067" y="4847476"/>
                <a:ext cx="309929" cy="226911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3440112" y="4198937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"/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289424" y="4199944"/>
                <a:ext cx="226914" cy="2269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  <p:sp>
            <p:nvSpPr>
              <p:cNvPr id="17" name="Flowchart: Magnetic Disk 16"/>
              <p:cNvSpPr/>
              <p:nvPr/>
            </p:nvSpPr>
            <p:spPr bwMode="auto">
              <a:xfrm>
                <a:off x="1612490" y="4238687"/>
                <a:ext cx="226910" cy="149428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ea typeface="SimSun" charset="-122"/>
                  <a:cs typeface="+mn-cs"/>
                </a:endParaRPr>
              </a:p>
            </p:txBody>
          </p:sp>
        </p:grpSp>
        <p:cxnSp>
          <p:nvCxnSpPr>
            <p:cNvPr id="11274" name="Straight Arrow Connector 25"/>
            <p:cNvCxnSpPr>
              <a:cxnSpLocks noChangeShapeType="1"/>
            </p:cNvCxnSpPr>
            <p:nvPr/>
          </p:nvCxnSpPr>
          <p:spPr bwMode="auto">
            <a:xfrm>
              <a:off x="6945312" y="3156127"/>
              <a:ext cx="2057400" cy="1411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5" name="Curved Connector 27"/>
            <p:cNvCxnSpPr>
              <a:cxnSpLocks noChangeShapeType="1"/>
            </p:cNvCxnSpPr>
            <p:nvPr/>
          </p:nvCxnSpPr>
          <p:spPr bwMode="auto">
            <a:xfrm rot="5400000">
              <a:off x="8469312" y="3475037"/>
              <a:ext cx="609600" cy="30480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6" name="Straight Arrow Connector 29"/>
            <p:cNvCxnSpPr>
              <a:cxnSpLocks noChangeShapeType="1"/>
            </p:cNvCxnSpPr>
            <p:nvPr/>
          </p:nvCxnSpPr>
          <p:spPr bwMode="auto">
            <a:xfrm flipH="1">
              <a:off x="8240712" y="4084637"/>
              <a:ext cx="381000" cy="1752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7" name="Curved Connector 30"/>
            <p:cNvCxnSpPr>
              <a:cxnSpLocks noChangeShapeType="1"/>
            </p:cNvCxnSpPr>
            <p:nvPr/>
          </p:nvCxnSpPr>
          <p:spPr bwMode="auto">
            <a:xfrm rot="10800000">
              <a:off x="7478712" y="5456236"/>
              <a:ext cx="609600" cy="30480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8" name="Straight Arrow Connector 32"/>
            <p:cNvCxnSpPr>
              <a:cxnSpLocks noChangeShapeType="1"/>
            </p:cNvCxnSpPr>
            <p:nvPr/>
          </p:nvCxnSpPr>
          <p:spPr bwMode="auto">
            <a:xfrm flipH="1" flipV="1">
              <a:off x="6030912" y="4313237"/>
              <a:ext cx="1295400" cy="1066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9" name="Curved Connector 33"/>
            <p:cNvCxnSpPr>
              <a:cxnSpLocks noChangeShapeType="1"/>
            </p:cNvCxnSpPr>
            <p:nvPr/>
          </p:nvCxnSpPr>
          <p:spPr bwMode="auto">
            <a:xfrm flipV="1">
              <a:off x="6030912" y="3856037"/>
              <a:ext cx="533400" cy="38100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1223</Words>
  <Application>Microsoft Office PowerPoint</Application>
  <PresentationFormat>Custom</PresentationFormat>
  <Paragraphs>293</Paragraphs>
  <Slides>42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Connect One Light Sensor – 1 </vt:lpstr>
      <vt:lpstr>Connect One Light Sensor - 2</vt:lpstr>
      <vt:lpstr>Light Sensor Practice  1</vt:lpstr>
      <vt:lpstr>Light Sensor Practice 1</vt:lpstr>
      <vt:lpstr>Light Sensor Practice 2</vt:lpstr>
      <vt:lpstr>Help the Robot Escape a Box - 1</vt:lpstr>
      <vt:lpstr>Help the Robot Escape a Box - 2</vt:lpstr>
      <vt:lpstr>Help the Robot Escape a Box - 3</vt:lpstr>
      <vt:lpstr>Escaping the infinite Spirograph… 1</vt:lpstr>
      <vt:lpstr>Escaping the infinite Spirograph… 2</vt:lpstr>
      <vt:lpstr>Lines as Guides</vt:lpstr>
      <vt:lpstr>Lines as Guides</vt:lpstr>
      <vt:lpstr>New Tool for Decisions</vt:lpstr>
      <vt:lpstr>New Tool for Decisions</vt:lpstr>
      <vt:lpstr>New Tool for Decisions</vt:lpstr>
      <vt:lpstr>More Decisions</vt:lpstr>
      <vt:lpstr>Body Forward mat</vt:lpstr>
      <vt:lpstr>Line Following – one approach</vt:lpstr>
      <vt:lpstr>Smooth it Out</vt:lpstr>
      <vt:lpstr>Audible Feedback -1 </vt:lpstr>
      <vt:lpstr>Audible Feedback -2 </vt:lpstr>
      <vt:lpstr>Line Following – one approach</vt:lpstr>
      <vt:lpstr>Another Approach…</vt:lpstr>
      <vt:lpstr>Another Approach…</vt:lpstr>
      <vt:lpstr>Take a closer look</vt:lpstr>
      <vt:lpstr>Take a closer look</vt:lpstr>
      <vt:lpstr>Define the Error</vt:lpstr>
      <vt:lpstr>How to control the robot’s motors</vt:lpstr>
      <vt:lpstr>Pseudocode – One Approach</vt:lpstr>
      <vt:lpstr>Sample Proportional Program</vt:lpstr>
      <vt:lpstr>Pseudocode – Stronger</vt:lpstr>
      <vt:lpstr>Sample Proportional with Gain Program</vt:lpstr>
      <vt:lpstr>Another Perspective</vt:lpstr>
      <vt:lpstr>Another Perspective</vt:lpstr>
      <vt:lpstr>Other Improvements</vt:lpstr>
      <vt:lpstr>More Complex Line Following</vt:lpstr>
      <vt:lpstr>Use More than One Light Sensor</vt:lpstr>
      <vt:lpstr>Use More than One Light Sensor</vt:lpstr>
      <vt:lpstr>Example 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Shelden</dc:creator>
  <cp:lastModifiedBy>Shelden Studios</cp:lastModifiedBy>
  <cp:revision>266</cp:revision>
  <cp:lastPrinted>1601-01-01T00:00:00Z</cp:lastPrinted>
  <dcterms:created xsi:type="dcterms:W3CDTF">2010-08-11T21:58:48Z</dcterms:created>
  <dcterms:modified xsi:type="dcterms:W3CDTF">2013-12-10T04:23:07Z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964965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